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257" r:id="rId3"/>
    <p:sldId id="262" r:id="rId4"/>
    <p:sldId id="261" r:id="rId5"/>
    <p:sldId id="268" r:id="rId6"/>
    <p:sldId id="264" r:id="rId7"/>
    <p:sldId id="265" r:id="rId8"/>
    <p:sldId id="325" r:id="rId9"/>
    <p:sldId id="371" r:id="rId10"/>
    <p:sldId id="263" r:id="rId11"/>
    <p:sldId id="326" r:id="rId12"/>
    <p:sldId id="328" r:id="rId13"/>
    <p:sldId id="329" r:id="rId14"/>
    <p:sldId id="330" r:id="rId15"/>
    <p:sldId id="331" r:id="rId16"/>
    <p:sldId id="332" r:id="rId17"/>
    <p:sldId id="37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1" r:id="rId26"/>
    <p:sldId id="343" r:id="rId27"/>
    <p:sldId id="340" r:id="rId28"/>
    <p:sldId id="342" r:id="rId29"/>
    <p:sldId id="344" r:id="rId30"/>
    <p:sldId id="345" r:id="rId31"/>
    <p:sldId id="346" r:id="rId32"/>
    <p:sldId id="347" r:id="rId33"/>
    <p:sldId id="348" r:id="rId34"/>
    <p:sldId id="349" r:id="rId35"/>
    <p:sldId id="351" r:id="rId36"/>
    <p:sldId id="352" r:id="rId37"/>
    <p:sldId id="353" r:id="rId38"/>
    <p:sldId id="354" r:id="rId39"/>
    <p:sldId id="355" r:id="rId40"/>
    <p:sldId id="356" r:id="rId41"/>
    <p:sldId id="357" r:id="rId42"/>
    <p:sldId id="358" r:id="rId43"/>
    <p:sldId id="359" r:id="rId44"/>
    <p:sldId id="360" r:id="rId45"/>
    <p:sldId id="361" r:id="rId46"/>
    <p:sldId id="362" r:id="rId47"/>
    <p:sldId id="363" r:id="rId48"/>
    <p:sldId id="364" r:id="rId49"/>
    <p:sldId id="365" r:id="rId50"/>
    <p:sldId id="366" r:id="rId51"/>
    <p:sldId id="367" r:id="rId52"/>
    <p:sldId id="368" r:id="rId53"/>
    <p:sldId id="369" r:id="rId54"/>
    <p:sldId id="370" r:id="rId55"/>
    <p:sldId id="324" r:id="rId56"/>
    <p:sldId id="267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658A786-34AC-6B79-4FB4-29F6227A0917}" name="Maria Gracia Garces" initials="MGG" userId="S::mgarces@inversionessanjuanadgovar.onmicrosoft.com::c5351be5-84a5-4563-a098-bb4c6012641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136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CE866-3962-B044-9E2A-06BCA7ED80B7}" type="datetimeFigureOut">
              <a:rPr lang="es-ES_tradnl" smtClean="0"/>
              <a:t>12/5/22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1AFBE-3428-9B4A-B0C2-503A2FBB311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70905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039C-7041-4567-A196-03EFEE6A1414}" type="datetimeFigureOut">
              <a:rPr lang="en-US" smtClean="0"/>
              <a:t>5/12/22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FCEB-09CB-4B4A-973B-0832FF505F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42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039C-7041-4567-A196-03EFEE6A1414}" type="datetimeFigureOut">
              <a:rPr lang="en-US" smtClean="0"/>
              <a:t>5/12/22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FCEB-09CB-4B4A-973B-0832FF505F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0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039C-7041-4567-A196-03EFEE6A1414}" type="datetimeFigureOut">
              <a:rPr lang="en-US" smtClean="0"/>
              <a:t>5/12/22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FCEB-09CB-4B4A-973B-0832FF505F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466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039C-7041-4567-A196-03EFEE6A1414}" type="datetimeFigureOut">
              <a:rPr lang="en-US" smtClean="0"/>
              <a:t>5/12/22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FCEB-09CB-4B4A-973B-0832FF505F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89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039C-7041-4567-A196-03EFEE6A1414}" type="datetimeFigureOut">
              <a:rPr lang="en-US" smtClean="0"/>
              <a:t>5/12/22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FCEB-09CB-4B4A-973B-0832FF505F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90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039C-7041-4567-A196-03EFEE6A1414}" type="datetimeFigureOut">
              <a:rPr lang="en-US" smtClean="0"/>
              <a:t>5/12/22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FCEB-09CB-4B4A-973B-0832FF505F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7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039C-7041-4567-A196-03EFEE6A1414}" type="datetimeFigureOut">
              <a:rPr lang="en-US" smtClean="0"/>
              <a:t>5/12/22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FCEB-09CB-4B4A-973B-0832FF505F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68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039C-7041-4567-A196-03EFEE6A1414}" type="datetimeFigureOut">
              <a:rPr lang="en-US" smtClean="0"/>
              <a:t>5/12/22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FCEB-09CB-4B4A-973B-0832FF505F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13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039C-7041-4567-A196-03EFEE6A1414}" type="datetimeFigureOut">
              <a:rPr lang="en-US" smtClean="0"/>
              <a:t>5/12/22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FCEB-09CB-4B4A-973B-0832FF505F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63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039C-7041-4567-A196-03EFEE6A1414}" type="datetimeFigureOut">
              <a:rPr lang="en-US" smtClean="0"/>
              <a:t>5/12/22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FCEB-09CB-4B4A-973B-0832FF505F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06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039C-7041-4567-A196-03EFEE6A1414}" type="datetimeFigureOut">
              <a:rPr lang="en-US" smtClean="0"/>
              <a:t>5/12/22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FCEB-09CB-4B4A-973B-0832FF505F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30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9039C-7041-4567-A196-03EFEE6A1414}" type="datetimeFigureOut">
              <a:rPr lang="en-US" smtClean="0"/>
              <a:t>5/12/22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EFCEB-09CB-4B4A-973B-0832FF505F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35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jpg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7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njuanproductivo.com.ar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1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7160"/>
            <a:ext cx="12192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609806" y="1689462"/>
            <a:ext cx="5138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</a:rPr>
              <a:t>Expansión Productiva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609806" y="2272937"/>
            <a:ext cx="5138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Modelo San Juan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439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3621053" y="2712380"/>
            <a:ext cx="70356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Resumen Ejecutivo:</a:t>
            </a:r>
            <a:endParaRPr lang="es-AR" sz="2800" dirty="0"/>
          </a:p>
          <a:p>
            <a:r>
              <a:rPr lang="es-ES" sz="2800" b="1" dirty="0"/>
              <a:t>1  	Líneas de Crédito No Bancarias     	</a:t>
            </a:r>
            <a:r>
              <a:rPr lang="es-ES" sz="2800" dirty="0"/>
              <a:t>Ministerio de Producción y Desarrollo 	Económico de San Juan (21).</a:t>
            </a:r>
            <a:endParaRPr lang="es-AR" sz="2800" dirty="0"/>
          </a:p>
          <a:p>
            <a:r>
              <a:rPr lang="es-ES" sz="2800" b="1" dirty="0"/>
              <a:t>2 	Líneas de Crédito Bancarias con 	</a:t>
            </a:r>
            <a:r>
              <a:rPr lang="es-ES" sz="2800" dirty="0"/>
              <a:t>Subsidio de Tasas del Gobierno (10).</a:t>
            </a:r>
            <a:endParaRPr lang="es-AR" sz="2800" dirty="0"/>
          </a:p>
          <a:p>
            <a:r>
              <a:rPr lang="es-ES" sz="2800" b="1" dirty="0"/>
              <a:t>3 	Aportes No Reembolsables (9)</a:t>
            </a:r>
            <a:endParaRPr lang="es-AR" sz="2800" dirty="0"/>
          </a:p>
          <a:p>
            <a:r>
              <a:rPr lang="es-ES" sz="2800" b="1" dirty="0"/>
              <a:t>4 	Programas de Capacitación y Trabajo (6)</a:t>
            </a:r>
            <a:endParaRPr lang="es-AR" sz="2800" dirty="0"/>
          </a:p>
        </p:txBody>
      </p:sp>
      <p:sp>
        <p:nvSpPr>
          <p:cNvPr id="7" name="CuadroTexto 6"/>
          <p:cNvSpPr txBox="1"/>
          <p:nvPr/>
        </p:nvSpPr>
        <p:spPr>
          <a:xfrm>
            <a:off x="2170145" y="1940041"/>
            <a:ext cx="7851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La mejor Tasa del País para </a:t>
            </a:r>
            <a:r>
              <a:rPr lang="es-ES" sz="2800" b="1" dirty="0"/>
              <a:t>Créditos a la Producción</a:t>
            </a:r>
            <a:endParaRPr lang="en-US" sz="2800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75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037498" y="447447"/>
            <a:ext cx="555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Expansión Productiva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037498" y="819930"/>
            <a:ext cx="328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Modelo San Juan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4C68DEF-D4BB-B3AC-9C5D-A3C1A0501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290" y="3044495"/>
            <a:ext cx="1185595" cy="103982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4D4E464-30DF-2953-EA01-D2D7474E3B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5290" y="4377754"/>
            <a:ext cx="1205031" cy="103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53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322" y="2788558"/>
            <a:ext cx="1077123" cy="94469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170145" y="1698373"/>
            <a:ext cx="7851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La mejor Tasa del País para </a:t>
            </a:r>
            <a:r>
              <a:rPr lang="es-ES" sz="2800" b="1" dirty="0"/>
              <a:t>Créditos a la Producción</a:t>
            </a:r>
            <a:endParaRPr lang="en-US" sz="2800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75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037498" y="447447"/>
            <a:ext cx="555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Expansión Productiva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037498" y="819930"/>
            <a:ext cx="328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Modelo San Juan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F16DB6F-276C-5C7C-D12B-6AC87DF73764}"/>
              </a:ext>
            </a:extLst>
          </p:cNvPr>
          <p:cNvSpPr txBox="1"/>
          <p:nvPr/>
        </p:nvSpPr>
        <p:spPr>
          <a:xfrm>
            <a:off x="4387445" y="2794131"/>
            <a:ext cx="7482882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LÍNEA RIEGO PRESURIZADO, POZOS, </a:t>
            </a:r>
          </a:p>
          <a:p>
            <a:r>
              <a:rPr lang="es-ES" sz="2800" b="1" dirty="0"/>
              <a:t>ENERGÍA FOTOVOLTAICA Y RESERVORIOS</a:t>
            </a:r>
            <a:endParaRPr lang="es-AR" sz="2800" dirty="0"/>
          </a:p>
          <a:p>
            <a:endParaRPr lang="es-ES" b="1" dirty="0"/>
          </a:p>
          <a:p>
            <a:endParaRPr lang="es-ES" b="1" dirty="0"/>
          </a:p>
          <a:p>
            <a:r>
              <a:rPr lang="es-ES" b="1" dirty="0"/>
              <a:t>Destino:</a:t>
            </a:r>
            <a:r>
              <a:rPr lang="es-ES" dirty="0"/>
              <a:t> Riego por goteo, Energía fotovoltaica, pozos y reservorios</a:t>
            </a:r>
            <a:br>
              <a:rPr lang="es-ES" dirty="0"/>
            </a:br>
            <a:r>
              <a:rPr lang="es-ES" b="1" dirty="0"/>
              <a:t>Tamaño de empresa: </a:t>
            </a:r>
            <a:r>
              <a:rPr lang="es-ES" dirty="0" err="1"/>
              <a:t>PyMes</a:t>
            </a:r>
            <a:r>
              <a:rPr lang="es-ES" dirty="0"/>
              <a:t>.</a:t>
            </a:r>
            <a:br>
              <a:rPr lang="es-ES" b="1" dirty="0"/>
            </a:br>
            <a:r>
              <a:rPr lang="es-ES" sz="2400" b="1" dirty="0"/>
              <a:t>Monto máximo: Hasta $ 12.000.000.</a:t>
            </a:r>
            <a:br>
              <a:rPr lang="es-ES" sz="2400" b="1" dirty="0"/>
            </a:br>
            <a:r>
              <a:rPr lang="es-ES" b="1" dirty="0"/>
              <a:t>Plazo:</a:t>
            </a:r>
            <a:r>
              <a:rPr lang="es-ES" dirty="0"/>
              <a:t> </a:t>
            </a:r>
            <a:r>
              <a:rPr lang="es-ES" b="1" dirty="0"/>
              <a:t>Cultivos Perennes</a:t>
            </a:r>
            <a:r>
              <a:rPr lang="es-ES" dirty="0"/>
              <a:t>: 36 meses con hasta 12 meses de gracia para capital.</a:t>
            </a:r>
            <a:br>
              <a:rPr lang="es-ES" dirty="0"/>
            </a:br>
            <a:r>
              <a:rPr lang="es-ES" b="1" dirty="0"/>
              <a:t>Cultivos anuales:</a:t>
            </a:r>
            <a:r>
              <a:rPr lang="es-ES" dirty="0"/>
              <a:t> 24 meses con hasta 6 meses de gracia para capital.</a:t>
            </a:r>
            <a:br>
              <a:rPr lang="es-ES" dirty="0"/>
            </a:br>
            <a:r>
              <a:rPr lang="es-ES" b="1" dirty="0"/>
              <a:t>Interés: </a:t>
            </a:r>
            <a:r>
              <a:rPr lang="es-ES" dirty="0"/>
              <a:t>9,9% Anual.</a:t>
            </a:r>
            <a:br>
              <a:rPr lang="es-ES" dirty="0"/>
            </a:br>
            <a:r>
              <a:rPr lang="es-ES" b="1" dirty="0"/>
              <a:t>Garantía:</a:t>
            </a:r>
            <a:r>
              <a:rPr lang="es-ES" dirty="0"/>
              <a:t> Hipoteca </a:t>
            </a:r>
            <a:r>
              <a:rPr lang="es-ES" dirty="0" err="1"/>
              <a:t>ó</a:t>
            </a:r>
            <a:r>
              <a:rPr lang="es-ES" dirty="0"/>
              <a:t> Aval de SGR o </a:t>
            </a:r>
            <a:r>
              <a:rPr lang="es-ES" dirty="0" err="1"/>
              <a:t>Garantia</a:t>
            </a:r>
            <a:r>
              <a:rPr lang="es-ES" dirty="0"/>
              <a:t> San Juan.</a:t>
            </a:r>
            <a:br>
              <a:rPr lang="es-ES" dirty="0"/>
            </a:br>
            <a:r>
              <a:rPr lang="es-ES" b="1" dirty="0"/>
              <a:t>Ente o área para tramitar: </a:t>
            </a:r>
            <a:r>
              <a:rPr lang="es-ES" dirty="0"/>
              <a:t>Fiduciaria San Juan.</a:t>
            </a:r>
            <a:endParaRPr lang="es-AR" dirty="0"/>
          </a:p>
          <a:p>
            <a:endParaRPr lang="es-ES_tradnl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1E56CA-CAD7-8B48-7B1E-7096475EC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364" y="4300214"/>
            <a:ext cx="866035" cy="67238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BDA2F4D-F1BC-D61D-F41F-5DE1A2F183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915" y="3220309"/>
            <a:ext cx="854717" cy="852507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3419AAB4-4F51-BB77-A590-31D35514DE36}"/>
              </a:ext>
            </a:extLst>
          </p:cNvPr>
          <p:cNvSpPr txBox="1"/>
          <p:nvPr/>
        </p:nvSpPr>
        <p:spPr>
          <a:xfrm>
            <a:off x="815706" y="5028195"/>
            <a:ext cx="2221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Agricultura</a:t>
            </a:r>
            <a:endParaRPr lang="en-US" sz="2800" b="1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9F722BE6-9D65-CAD2-731A-A4F7DCFFEF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915" y="4010786"/>
            <a:ext cx="1005474" cy="98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685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322" y="2788558"/>
            <a:ext cx="1077123" cy="94469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170145" y="1698373"/>
            <a:ext cx="7851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La mejor Tasa del País para </a:t>
            </a:r>
            <a:r>
              <a:rPr lang="es-ES" sz="2800" b="1" dirty="0"/>
              <a:t>Créditos a la Producción</a:t>
            </a:r>
            <a:endParaRPr lang="en-US" sz="2800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75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037498" y="447447"/>
            <a:ext cx="555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Expansión Productiva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037498" y="819930"/>
            <a:ext cx="328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Modelo San Juan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F16DB6F-276C-5C7C-D12B-6AC87DF73764}"/>
              </a:ext>
            </a:extLst>
          </p:cNvPr>
          <p:cNvSpPr txBox="1"/>
          <p:nvPr/>
        </p:nvSpPr>
        <p:spPr>
          <a:xfrm>
            <a:off x="4387445" y="3117344"/>
            <a:ext cx="6927987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LÍNEA INVERNADEROS</a:t>
            </a:r>
            <a:endParaRPr lang="es-AR" sz="2800" dirty="0"/>
          </a:p>
          <a:p>
            <a:endParaRPr lang="es-ES" b="1" dirty="0"/>
          </a:p>
          <a:p>
            <a:endParaRPr lang="es-ES" b="1" dirty="0"/>
          </a:p>
          <a:p>
            <a:r>
              <a:rPr lang="es-ES" b="1" dirty="0"/>
              <a:t>Destino:</a:t>
            </a:r>
            <a:r>
              <a:rPr lang="es-ES" dirty="0"/>
              <a:t> Equipamiento, nuevas tecnologías, ampliación y remodelación.</a:t>
            </a:r>
            <a:br>
              <a:rPr lang="es-ES" dirty="0"/>
            </a:br>
            <a:r>
              <a:rPr lang="es-ES" b="1" dirty="0"/>
              <a:t>Tamaño de empresa: </a:t>
            </a:r>
            <a:r>
              <a:rPr lang="es-ES" dirty="0" err="1"/>
              <a:t>PyMes</a:t>
            </a:r>
            <a:r>
              <a:rPr lang="es-ES" dirty="0"/>
              <a:t>.</a:t>
            </a:r>
            <a:br>
              <a:rPr lang="es-ES" b="1" dirty="0"/>
            </a:br>
            <a:r>
              <a:rPr lang="es-ES" sz="2400" b="1" dirty="0"/>
              <a:t>Monto máximo: Hasta $ 5.000.000.</a:t>
            </a:r>
            <a:br>
              <a:rPr lang="es-ES" sz="2400" b="1" dirty="0"/>
            </a:br>
            <a:r>
              <a:rPr lang="es-ES" b="1" dirty="0"/>
              <a:t>Plazo:</a:t>
            </a:r>
            <a:r>
              <a:rPr lang="es-ES" dirty="0"/>
              <a:t> 36 meses con 6 meses de gracia.</a:t>
            </a:r>
            <a:br>
              <a:rPr lang="es-ES" dirty="0"/>
            </a:br>
            <a:r>
              <a:rPr lang="es-ES" b="1" dirty="0"/>
              <a:t>Interés: </a:t>
            </a:r>
            <a:r>
              <a:rPr lang="es-ES" dirty="0"/>
              <a:t>19,9% Anual.</a:t>
            </a:r>
            <a:br>
              <a:rPr lang="es-ES" dirty="0"/>
            </a:br>
            <a:r>
              <a:rPr lang="es-ES" b="1" dirty="0"/>
              <a:t>Garantía:</a:t>
            </a:r>
            <a:r>
              <a:rPr lang="es-ES" dirty="0"/>
              <a:t> Hipoteca </a:t>
            </a:r>
            <a:r>
              <a:rPr lang="es-ES" dirty="0" err="1"/>
              <a:t>ó</a:t>
            </a:r>
            <a:r>
              <a:rPr lang="es-ES" dirty="0"/>
              <a:t> Aval de SGR o </a:t>
            </a:r>
            <a:r>
              <a:rPr lang="es-ES" dirty="0" err="1"/>
              <a:t>Garantia</a:t>
            </a:r>
            <a:r>
              <a:rPr lang="es-ES" dirty="0"/>
              <a:t> San Juan.</a:t>
            </a:r>
            <a:br>
              <a:rPr lang="es-ES" dirty="0"/>
            </a:br>
            <a:r>
              <a:rPr lang="es-ES" b="1" dirty="0"/>
              <a:t>Ente o área para tramitar: </a:t>
            </a:r>
            <a:r>
              <a:rPr lang="es-ES" dirty="0"/>
              <a:t>Fiduciaria San Juan.</a:t>
            </a:r>
            <a:endParaRPr lang="es-AR" dirty="0"/>
          </a:p>
          <a:p>
            <a:endParaRPr lang="es-ES_tradnl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1E56CA-CAD7-8B48-7B1E-7096475EC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364" y="4300214"/>
            <a:ext cx="866035" cy="67238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BDA2F4D-F1BC-D61D-F41F-5DE1A2F183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915" y="3220309"/>
            <a:ext cx="854717" cy="852507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3419AAB4-4F51-BB77-A590-31D35514DE36}"/>
              </a:ext>
            </a:extLst>
          </p:cNvPr>
          <p:cNvSpPr txBox="1"/>
          <p:nvPr/>
        </p:nvSpPr>
        <p:spPr>
          <a:xfrm>
            <a:off x="815706" y="5028195"/>
            <a:ext cx="2221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Agricultura</a:t>
            </a:r>
            <a:endParaRPr lang="en-US" sz="2800" b="1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9F722BE6-9D65-CAD2-731A-A4F7DCFFEF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915" y="4010786"/>
            <a:ext cx="1005474" cy="98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380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322" y="2788558"/>
            <a:ext cx="1077123" cy="94469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170145" y="1698373"/>
            <a:ext cx="7851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La mejor Tasa del País para </a:t>
            </a:r>
            <a:r>
              <a:rPr lang="es-ES" sz="2800" b="1" dirty="0"/>
              <a:t>Créditos a la Producción</a:t>
            </a:r>
            <a:endParaRPr lang="en-US" sz="2800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75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037498" y="447447"/>
            <a:ext cx="555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Expansión Productiva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037498" y="819930"/>
            <a:ext cx="328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Modelo San Juan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1E56CA-CAD7-8B48-7B1E-7096475EC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364" y="4300214"/>
            <a:ext cx="866035" cy="67238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BDA2F4D-F1BC-D61D-F41F-5DE1A2F183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915" y="3220309"/>
            <a:ext cx="854717" cy="852507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3419AAB4-4F51-BB77-A590-31D35514DE36}"/>
              </a:ext>
            </a:extLst>
          </p:cNvPr>
          <p:cNvSpPr txBox="1"/>
          <p:nvPr/>
        </p:nvSpPr>
        <p:spPr>
          <a:xfrm>
            <a:off x="815706" y="5028195"/>
            <a:ext cx="2221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Agricultura</a:t>
            </a:r>
            <a:endParaRPr lang="en-US" sz="2800" b="1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9F722BE6-9D65-CAD2-731A-A4F7DCFFEF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915" y="4010786"/>
            <a:ext cx="1005474" cy="98959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ADF3F08-2892-8ABF-058D-7BCBF62E8B21}"/>
              </a:ext>
            </a:extLst>
          </p:cNvPr>
          <p:cNvSpPr txBox="1"/>
          <p:nvPr/>
        </p:nvSpPr>
        <p:spPr>
          <a:xfrm>
            <a:off x="4679063" y="2788558"/>
            <a:ext cx="613918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PROGRAMA DE FINANCIAMIENTO PARA</a:t>
            </a:r>
          </a:p>
          <a:p>
            <a:r>
              <a:rPr lang="es-ES" sz="2800" b="1" dirty="0"/>
              <a:t> PRODUCTORES VITÍCOLAS</a:t>
            </a:r>
          </a:p>
          <a:p>
            <a:r>
              <a:rPr lang="es-ES" sz="2800" b="1" dirty="0"/>
              <a:t>y OLIVICOLAS  CAMPAÑA 2022</a:t>
            </a:r>
            <a:endParaRPr lang="es-AR" sz="2800" dirty="0"/>
          </a:p>
          <a:p>
            <a:endParaRPr lang="es-ES" b="1" dirty="0"/>
          </a:p>
          <a:p>
            <a:r>
              <a:rPr lang="es-ES" b="1" dirty="0"/>
              <a:t>Destino:</a:t>
            </a:r>
            <a:r>
              <a:rPr lang="es-ES" dirty="0"/>
              <a:t> Cosecha y acarreo.</a:t>
            </a:r>
            <a:br>
              <a:rPr lang="es-ES" dirty="0"/>
            </a:br>
            <a:r>
              <a:rPr lang="es-ES" b="1" dirty="0"/>
              <a:t>Tamaño de empresa: </a:t>
            </a:r>
            <a:r>
              <a:rPr lang="es-ES" dirty="0"/>
              <a:t>Pymes hasta 30 has cultivadas.</a:t>
            </a:r>
            <a:br>
              <a:rPr lang="es-ES" b="1" dirty="0"/>
            </a:br>
            <a:r>
              <a:rPr lang="es-ES" sz="2400" b="1" dirty="0"/>
              <a:t>Monto máximo: Hasta $ 1.000.000.</a:t>
            </a:r>
            <a:br>
              <a:rPr lang="es-ES" sz="2400" b="1" dirty="0"/>
            </a:br>
            <a:r>
              <a:rPr lang="es-ES" b="1" dirty="0"/>
              <a:t>Plazo:</a:t>
            </a:r>
            <a:r>
              <a:rPr lang="es-ES" dirty="0"/>
              <a:t> 12 meses con 4 meses de gracia.</a:t>
            </a:r>
            <a:br>
              <a:rPr lang="es-ES" dirty="0"/>
            </a:br>
            <a:r>
              <a:rPr lang="es-ES" b="1" dirty="0"/>
              <a:t>Interés: </a:t>
            </a:r>
            <a:r>
              <a:rPr lang="es-ES" dirty="0"/>
              <a:t>19,5%. </a:t>
            </a:r>
            <a:br>
              <a:rPr lang="es-ES" dirty="0"/>
            </a:br>
            <a:r>
              <a:rPr lang="es-ES" b="1" dirty="0"/>
              <a:t>Garantía:</a:t>
            </a:r>
            <a:r>
              <a:rPr lang="es-ES" dirty="0"/>
              <a:t> Cheque de pago diferido propio </a:t>
            </a:r>
            <a:r>
              <a:rPr lang="es-ES" dirty="0" err="1"/>
              <a:t>ó</a:t>
            </a:r>
            <a:r>
              <a:rPr lang="es-ES" dirty="0"/>
              <a:t> de 3eros.</a:t>
            </a:r>
            <a:br>
              <a:rPr lang="es-ES" dirty="0"/>
            </a:br>
            <a:r>
              <a:rPr lang="es-ES" b="1" dirty="0"/>
              <a:t>Ente o área para tramitar: </a:t>
            </a:r>
            <a:r>
              <a:rPr lang="es-ES" dirty="0"/>
              <a:t>Agencia Calidad San Juan.</a:t>
            </a:r>
            <a:endParaRPr lang="es-AR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91682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322" y="2788558"/>
            <a:ext cx="1077123" cy="94469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170145" y="1698373"/>
            <a:ext cx="7851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La mejor Tasa del País para </a:t>
            </a:r>
            <a:r>
              <a:rPr lang="es-ES" sz="2800" b="1" dirty="0"/>
              <a:t>Créditos a la Producción</a:t>
            </a:r>
            <a:endParaRPr lang="en-US" sz="2800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75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037498" y="447447"/>
            <a:ext cx="555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Expansión Productiva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037498" y="819930"/>
            <a:ext cx="328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Modelo San Juan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1E56CA-CAD7-8B48-7B1E-7096475EC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364" y="4300214"/>
            <a:ext cx="866035" cy="67238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BDA2F4D-F1BC-D61D-F41F-5DE1A2F183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915" y="3220309"/>
            <a:ext cx="854717" cy="852507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3419AAB4-4F51-BB77-A590-31D35514DE36}"/>
              </a:ext>
            </a:extLst>
          </p:cNvPr>
          <p:cNvSpPr txBox="1"/>
          <p:nvPr/>
        </p:nvSpPr>
        <p:spPr>
          <a:xfrm>
            <a:off x="815706" y="5028195"/>
            <a:ext cx="2221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Agricultura</a:t>
            </a:r>
            <a:endParaRPr lang="en-US" sz="2800" b="1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9F722BE6-9D65-CAD2-731A-A4F7DCFFEF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915" y="4010786"/>
            <a:ext cx="1005474" cy="98959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B3F9409-A4F0-6E56-7048-42A9387C2B3F}"/>
              </a:ext>
            </a:extLst>
          </p:cNvPr>
          <p:cNvSpPr txBox="1"/>
          <p:nvPr/>
        </p:nvSpPr>
        <p:spPr>
          <a:xfrm>
            <a:off x="4679063" y="2780154"/>
            <a:ext cx="762952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PROGRAMA DE FOMENTO AL CULTIVO</a:t>
            </a:r>
          </a:p>
          <a:p>
            <a:r>
              <a:rPr lang="es-ES" sz="2800" b="1" dirty="0"/>
              <a:t>DE ESPÁRRAGOS</a:t>
            </a:r>
            <a:endParaRPr lang="es-AR" sz="2800" dirty="0"/>
          </a:p>
          <a:p>
            <a:endParaRPr lang="es-ES" b="1" dirty="0"/>
          </a:p>
          <a:p>
            <a:r>
              <a:rPr lang="es-ES" b="1" dirty="0"/>
              <a:t>Destino:</a:t>
            </a:r>
            <a:r>
              <a:rPr lang="es-ES" dirty="0"/>
              <a:t> Capital de trabajo.</a:t>
            </a:r>
            <a:br>
              <a:rPr lang="es-ES" dirty="0"/>
            </a:br>
            <a:r>
              <a:rPr lang="es-ES" b="1" dirty="0"/>
              <a:t>Tamaño de empresa: </a:t>
            </a:r>
            <a:r>
              <a:rPr lang="es-ES" dirty="0" err="1"/>
              <a:t>PyMes</a:t>
            </a:r>
            <a:r>
              <a:rPr lang="es-ES" dirty="0"/>
              <a:t>.</a:t>
            </a:r>
            <a:br>
              <a:rPr lang="es-ES" b="1" dirty="0"/>
            </a:br>
            <a:r>
              <a:rPr lang="es-ES" sz="2400" b="1" dirty="0"/>
              <a:t>Monto máximo: Hasta $400.000.</a:t>
            </a:r>
            <a:br>
              <a:rPr lang="es-ES" sz="2400" b="1" dirty="0"/>
            </a:br>
            <a:r>
              <a:rPr lang="es-ES" b="1" dirty="0"/>
              <a:t>Plazo:</a:t>
            </a:r>
            <a:r>
              <a:rPr lang="es-ES" dirty="0"/>
              <a:t> 12 meses </a:t>
            </a:r>
            <a:r>
              <a:rPr lang="es-ES" dirty="0" err="1"/>
              <a:t>incluído</a:t>
            </a:r>
            <a:r>
              <a:rPr lang="es-ES" dirty="0"/>
              <a:t> 4 meses de gracia.</a:t>
            </a:r>
            <a:br>
              <a:rPr lang="es-ES" dirty="0"/>
            </a:br>
            <a:r>
              <a:rPr lang="es-ES" b="1" dirty="0"/>
              <a:t>Interés: </a:t>
            </a:r>
            <a:r>
              <a:rPr lang="es-ES" dirty="0"/>
              <a:t>9,9% Anual.</a:t>
            </a:r>
            <a:br>
              <a:rPr lang="es-ES" dirty="0"/>
            </a:br>
            <a:r>
              <a:rPr lang="es-ES" b="1" dirty="0"/>
              <a:t>Garantía:</a:t>
            </a:r>
            <a:r>
              <a:rPr lang="es-ES" dirty="0"/>
              <a:t> A sola firma.</a:t>
            </a:r>
            <a:br>
              <a:rPr lang="es-ES" dirty="0"/>
            </a:br>
            <a:r>
              <a:rPr lang="es-ES" b="1" dirty="0"/>
              <a:t>Ente o área para tramitar: </a:t>
            </a:r>
            <a:r>
              <a:rPr lang="es-ES" dirty="0"/>
              <a:t>Secretaría de Agricultura, Ganadería y Agroindustria.</a:t>
            </a:r>
            <a:endParaRPr lang="es-AR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11564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322" y="2788558"/>
            <a:ext cx="1077123" cy="94469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170145" y="1698373"/>
            <a:ext cx="7851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La mejor Tasa del País para </a:t>
            </a:r>
            <a:r>
              <a:rPr lang="es-ES" sz="2800" b="1" dirty="0"/>
              <a:t>Créditos a la Producción</a:t>
            </a:r>
            <a:endParaRPr lang="en-US" sz="2800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75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037498" y="447447"/>
            <a:ext cx="555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Expansión Productiva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037498" y="819930"/>
            <a:ext cx="328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Modelo San Juan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1E56CA-CAD7-8B48-7B1E-7096475EC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364" y="4300214"/>
            <a:ext cx="866035" cy="67238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BDA2F4D-F1BC-D61D-F41F-5DE1A2F183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915" y="3220309"/>
            <a:ext cx="854717" cy="852507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3419AAB4-4F51-BB77-A590-31D35514DE36}"/>
              </a:ext>
            </a:extLst>
          </p:cNvPr>
          <p:cNvSpPr txBox="1"/>
          <p:nvPr/>
        </p:nvSpPr>
        <p:spPr>
          <a:xfrm>
            <a:off x="815706" y="5028195"/>
            <a:ext cx="2221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Agricultura</a:t>
            </a:r>
            <a:endParaRPr lang="en-US" sz="2800" b="1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9F722BE6-9D65-CAD2-731A-A4F7DCFFEF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915" y="4010786"/>
            <a:ext cx="1005474" cy="98959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5899419-737E-8BFA-3E96-7F8EB7CB2A3B}"/>
              </a:ext>
            </a:extLst>
          </p:cNvPr>
          <p:cNvSpPr txBox="1"/>
          <p:nvPr/>
        </p:nvSpPr>
        <p:spPr>
          <a:xfrm>
            <a:off x="4679063" y="2788760"/>
            <a:ext cx="762952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PROGRAMA DE FORTALECIMIENTO </a:t>
            </a:r>
          </a:p>
          <a:p>
            <a:r>
              <a:rPr lang="es-ES" sz="2800" b="1" dirty="0"/>
              <a:t>DE CULTIVO DE CEBOLLA</a:t>
            </a:r>
            <a:endParaRPr lang="es-AR" sz="2800" dirty="0"/>
          </a:p>
          <a:p>
            <a:endParaRPr lang="es-ES" b="1" dirty="0"/>
          </a:p>
          <a:p>
            <a:r>
              <a:rPr lang="es-ES" b="1" dirty="0"/>
              <a:t>Destino:</a:t>
            </a:r>
            <a:r>
              <a:rPr lang="es-ES" dirty="0"/>
              <a:t> Activo Fijo y/o capital de trabajo.</a:t>
            </a:r>
            <a:br>
              <a:rPr lang="es-ES" dirty="0"/>
            </a:br>
            <a:r>
              <a:rPr lang="es-ES" b="1" dirty="0"/>
              <a:t>Tamaño de empresa: </a:t>
            </a:r>
            <a:r>
              <a:rPr lang="es-ES" dirty="0" err="1"/>
              <a:t>PyMes</a:t>
            </a:r>
            <a:r>
              <a:rPr lang="es-ES" dirty="0"/>
              <a:t>.</a:t>
            </a:r>
            <a:br>
              <a:rPr lang="es-ES" b="1" dirty="0"/>
            </a:br>
            <a:r>
              <a:rPr lang="es-ES" sz="2400" b="1" dirty="0"/>
              <a:t>Monto máximo: Hasta $400.000.</a:t>
            </a:r>
            <a:br>
              <a:rPr lang="es-ES" sz="2400" b="1" dirty="0"/>
            </a:br>
            <a:r>
              <a:rPr lang="es-ES" b="1" dirty="0"/>
              <a:t>Plazo:</a:t>
            </a:r>
            <a:r>
              <a:rPr lang="es-ES" dirty="0"/>
              <a:t> 12 meses </a:t>
            </a:r>
            <a:r>
              <a:rPr lang="es-ES" dirty="0" err="1"/>
              <a:t>incluído</a:t>
            </a:r>
            <a:r>
              <a:rPr lang="es-ES" dirty="0"/>
              <a:t> 4 meses de gracia.</a:t>
            </a:r>
            <a:br>
              <a:rPr lang="es-ES" dirty="0"/>
            </a:br>
            <a:r>
              <a:rPr lang="es-ES" b="1" dirty="0"/>
              <a:t>Interés: </a:t>
            </a:r>
            <a:r>
              <a:rPr lang="es-ES" dirty="0"/>
              <a:t>9,9% Anual.</a:t>
            </a:r>
            <a:br>
              <a:rPr lang="es-ES" dirty="0"/>
            </a:br>
            <a:r>
              <a:rPr lang="es-ES" b="1" dirty="0"/>
              <a:t>Garantía:</a:t>
            </a:r>
            <a:r>
              <a:rPr lang="es-ES" dirty="0"/>
              <a:t> A sola firma.</a:t>
            </a:r>
            <a:br>
              <a:rPr lang="es-ES" dirty="0"/>
            </a:br>
            <a:r>
              <a:rPr lang="es-ES" b="1" dirty="0"/>
              <a:t>Ente o área para tramitar: </a:t>
            </a:r>
            <a:r>
              <a:rPr lang="es-ES" dirty="0"/>
              <a:t>Secretaría de Agricultura, Ganadería y Agroindustria.</a:t>
            </a:r>
            <a:endParaRPr lang="es-AR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02229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322" y="2701872"/>
            <a:ext cx="1077123" cy="94469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170145" y="1698373"/>
            <a:ext cx="7851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La mejor Tasa del País para </a:t>
            </a:r>
            <a:r>
              <a:rPr lang="es-ES" sz="2800" b="1" dirty="0"/>
              <a:t>Créditos a la Producción</a:t>
            </a:r>
            <a:endParaRPr lang="en-US" sz="2800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75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037498" y="447447"/>
            <a:ext cx="555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Expansión Productiva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037498" y="819930"/>
            <a:ext cx="328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Modelo San Juan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AE08FB6-95A8-DAFB-2C7F-545FA8B97E24}"/>
              </a:ext>
            </a:extLst>
          </p:cNvPr>
          <p:cNvSpPr txBox="1"/>
          <p:nvPr/>
        </p:nvSpPr>
        <p:spPr>
          <a:xfrm>
            <a:off x="4479188" y="2664380"/>
            <a:ext cx="7782195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PROGRAMA DE APOYO </a:t>
            </a:r>
          </a:p>
          <a:p>
            <a:r>
              <a:rPr lang="es-ES" sz="2800" b="1" dirty="0"/>
              <a:t>A LA INVERSIÓN SUSTENTABLE</a:t>
            </a:r>
          </a:p>
          <a:p>
            <a:r>
              <a:rPr lang="es-ES" sz="2800" b="1" dirty="0"/>
              <a:t>(INCENTIVOS FISCALES II)</a:t>
            </a:r>
            <a:endParaRPr lang="es-AR" sz="2800" dirty="0"/>
          </a:p>
          <a:p>
            <a:endParaRPr lang="es-ES" b="1" dirty="0"/>
          </a:p>
          <a:p>
            <a:r>
              <a:rPr lang="es-ES" b="1" dirty="0"/>
              <a:t>Destino:</a:t>
            </a:r>
            <a:r>
              <a:rPr lang="es-ES" dirty="0"/>
              <a:t> Incentivos fiscales para inversión en sectores priorizados, </a:t>
            </a:r>
          </a:p>
          <a:p>
            <a:r>
              <a:rPr lang="es-ES" dirty="0"/>
              <a:t>proyectos estratégicos y destinados a obras de riego y energía fotovoltaica.</a:t>
            </a:r>
            <a:br>
              <a:rPr lang="es-ES" dirty="0"/>
            </a:br>
            <a:r>
              <a:rPr lang="es-ES" b="1" dirty="0"/>
              <a:t>Tamaño de empresa: </a:t>
            </a:r>
            <a:r>
              <a:rPr lang="es-ES" dirty="0" err="1"/>
              <a:t>PyMes</a:t>
            </a:r>
            <a:r>
              <a:rPr lang="es-ES" dirty="0"/>
              <a:t> y Grandes Empresas.</a:t>
            </a:r>
            <a:br>
              <a:rPr lang="es-ES" b="1" dirty="0"/>
            </a:br>
            <a:r>
              <a:rPr lang="es-ES" b="1" dirty="0"/>
              <a:t>Monto máximo:</a:t>
            </a:r>
            <a:r>
              <a:rPr lang="es-ES" dirty="0"/>
              <a:t> Hasta 80% de la </a:t>
            </a:r>
            <a:r>
              <a:rPr lang="es-ES" dirty="0" err="1"/>
              <a:t>inversion</a:t>
            </a:r>
            <a:r>
              <a:rPr lang="es-ES" dirty="0"/>
              <a:t> según certificados de avance. </a:t>
            </a:r>
          </a:p>
          <a:p>
            <a:r>
              <a:rPr lang="es-ES" sz="2400" b="1" dirty="0"/>
              <a:t>Monto máximo: $90.000.000. Hasta $30.000.000 subsidio y </a:t>
            </a:r>
          </a:p>
          <a:p>
            <a:r>
              <a:rPr lang="es-ES" sz="2400" b="1" dirty="0"/>
              <a:t>hasta $60.000.000 bonos de crédito fiscal.</a:t>
            </a:r>
            <a:br>
              <a:rPr lang="es-ES" dirty="0"/>
            </a:br>
            <a:r>
              <a:rPr lang="es-ES" b="1" dirty="0"/>
              <a:t>Garantía:</a:t>
            </a:r>
            <a:r>
              <a:rPr lang="es-ES" dirty="0"/>
              <a:t> Caución.</a:t>
            </a:r>
            <a:br>
              <a:rPr lang="es-ES" dirty="0"/>
            </a:br>
            <a:r>
              <a:rPr lang="es-ES" b="1" dirty="0"/>
              <a:t>Ente o área para tramitar: </a:t>
            </a:r>
            <a:r>
              <a:rPr lang="es-ES" dirty="0"/>
              <a:t>Agencia de Inversiones San Juan.</a:t>
            </a:r>
            <a:endParaRPr lang="es-AR" dirty="0"/>
          </a:p>
          <a:p>
            <a:endParaRPr lang="es-ES_tradn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669A1F5-66C9-0FD4-AD1C-519981E877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12" y="3429000"/>
            <a:ext cx="2827867" cy="282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618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322" y="2701872"/>
            <a:ext cx="1077123" cy="94469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170145" y="1698373"/>
            <a:ext cx="7851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La mejor Tasa del País para </a:t>
            </a:r>
            <a:r>
              <a:rPr lang="es-ES" sz="2800" b="1" dirty="0"/>
              <a:t>Créditos a la Producción</a:t>
            </a:r>
            <a:endParaRPr lang="en-US" sz="2800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75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037498" y="447447"/>
            <a:ext cx="555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Expansión Productiva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037498" y="819930"/>
            <a:ext cx="328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Modelo San Juan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AE08FB6-95A8-DAFB-2C7F-545FA8B97E24}"/>
              </a:ext>
            </a:extLst>
          </p:cNvPr>
          <p:cNvSpPr txBox="1"/>
          <p:nvPr/>
        </p:nvSpPr>
        <p:spPr>
          <a:xfrm>
            <a:off x="4479188" y="2664380"/>
            <a:ext cx="6472669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RESULTADOS PROGRAMA DE APOYO </a:t>
            </a:r>
          </a:p>
          <a:p>
            <a:r>
              <a:rPr lang="es-ES" sz="2800" b="1" dirty="0"/>
              <a:t>A LA INVERSIÓN SUSTENTABLE</a:t>
            </a:r>
          </a:p>
          <a:p>
            <a:r>
              <a:rPr lang="es-ES" sz="2800" b="1" dirty="0"/>
              <a:t>(INCENTIVOS FISCALES I)</a:t>
            </a:r>
            <a:endParaRPr lang="es-AR" sz="2800" dirty="0"/>
          </a:p>
          <a:p>
            <a:endParaRPr lang="es-ES" b="1" dirty="0"/>
          </a:p>
          <a:p>
            <a:r>
              <a:rPr lang="es-ES" b="1" dirty="0"/>
              <a:t>Destino:</a:t>
            </a:r>
            <a:r>
              <a:rPr lang="es-ES" dirty="0"/>
              <a:t> Incentivos fiscales para inversión en sectores priorizados y</a:t>
            </a:r>
          </a:p>
          <a:p>
            <a:r>
              <a:rPr lang="es-ES" dirty="0"/>
              <a:t>proyectos estratégicos.</a:t>
            </a:r>
            <a:br>
              <a:rPr lang="es-ES" dirty="0"/>
            </a:br>
            <a:r>
              <a:rPr lang="es-ES" b="1" dirty="0"/>
              <a:t>Tamaño de empresa: </a:t>
            </a:r>
            <a:r>
              <a:rPr lang="es-ES" dirty="0" err="1"/>
              <a:t>PyMes</a:t>
            </a:r>
            <a:r>
              <a:rPr lang="es-ES" dirty="0"/>
              <a:t> y Grandes Empresas.</a:t>
            </a:r>
            <a:br>
              <a:rPr lang="es-ES" b="1" dirty="0"/>
            </a:br>
            <a:r>
              <a:rPr lang="es-ES" b="1" dirty="0"/>
              <a:t>Inversiones</a:t>
            </a:r>
            <a:r>
              <a:rPr lang="es-ES" dirty="0"/>
              <a:t> </a:t>
            </a:r>
            <a:r>
              <a:rPr lang="es-ES" b="1" dirty="0"/>
              <a:t>apalancadas: </a:t>
            </a:r>
            <a:r>
              <a:rPr lang="es-ES" dirty="0"/>
              <a:t>$1.406.000.000 </a:t>
            </a:r>
          </a:p>
          <a:p>
            <a:r>
              <a:rPr lang="es-ES" b="1" dirty="0"/>
              <a:t>Empresas inversoras</a:t>
            </a:r>
            <a:r>
              <a:rPr lang="es-ES" dirty="0"/>
              <a:t>: 55</a:t>
            </a:r>
          </a:p>
          <a:p>
            <a:r>
              <a:rPr lang="es-ES" b="1" dirty="0"/>
              <a:t>Puestos de Trabajo generados</a:t>
            </a:r>
            <a:r>
              <a:rPr lang="es-ES" dirty="0"/>
              <a:t>: 827 directos y 1600 indirectos</a:t>
            </a:r>
          </a:p>
          <a:p>
            <a:endParaRPr lang="es-ES_tradn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669A1F5-66C9-0FD4-AD1C-519981E877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12" y="3429000"/>
            <a:ext cx="2827867" cy="282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73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322" y="2788558"/>
            <a:ext cx="1077123" cy="94469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75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037498" y="447447"/>
            <a:ext cx="555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Expansión Productiva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037498" y="819930"/>
            <a:ext cx="328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Modelo San Juan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B7AC0B4-FD60-9837-B64D-A43EFF7F8242}"/>
              </a:ext>
            </a:extLst>
          </p:cNvPr>
          <p:cNvSpPr txBox="1"/>
          <p:nvPr/>
        </p:nvSpPr>
        <p:spPr>
          <a:xfrm>
            <a:off x="4679063" y="2766183"/>
            <a:ext cx="6963958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PROGRAMA DE CRÉDITOS SECTORIALES</a:t>
            </a:r>
          </a:p>
          <a:p>
            <a:r>
              <a:rPr lang="es-ES" sz="2800" b="1" dirty="0"/>
              <a:t>FONDEFIN</a:t>
            </a:r>
            <a:endParaRPr lang="es-AR" sz="2800" dirty="0"/>
          </a:p>
          <a:p>
            <a:endParaRPr lang="es-ES" b="1" dirty="0"/>
          </a:p>
          <a:p>
            <a:r>
              <a:rPr lang="es-ES" b="1" dirty="0"/>
              <a:t>Destino:</a:t>
            </a:r>
            <a:r>
              <a:rPr lang="es-ES" dirty="0"/>
              <a:t> Activo Fijo y/o capital de trabajo.</a:t>
            </a:r>
            <a:br>
              <a:rPr lang="es-ES" dirty="0"/>
            </a:br>
            <a:r>
              <a:rPr lang="es-ES" b="1" dirty="0"/>
              <a:t>Tamaño de empresa: </a:t>
            </a:r>
            <a:r>
              <a:rPr lang="es-ES" dirty="0" err="1"/>
              <a:t>PyMes</a:t>
            </a:r>
            <a:r>
              <a:rPr lang="es-ES" dirty="0"/>
              <a:t>.</a:t>
            </a:r>
            <a:br>
              <a:rPr lang="es-ES" b="1" dirty="0"/>
            </a:br>
            <a:r>
              <a:rPr lang="es-ES" sz="2400" b="1" dirty="0"/>
              <a:t>Monto máximo: </a:t>
            </a:r>
            <a:r>
              <a:rPr lang="es-ES" sz="2400" b="1" dirty="0" err="1"/>
              <a:t>Usd</a:t>
            </a:r>
            <a:r>
              <a:rPr lang="es-ES" sz="2400" b="1" dirty="0"/>
              <a:t> 1.000.000.</a:t>
            </a:r>
            <a:br>
              <a:rPr lang="es-ES" sz="2400" b="1" dirty="0"/>
            </a:br>
            <a:r>
              <a:rPr lang="es-ES" b="1" dirty="0"/>
              <a:t>Plazo:</a:t>
            </a:r>
            <a:r>
              <a:rPr lang="es-ES" dirty="0"/>
              <a:t> Proyectos de Inversión: Hasta 10 años con hasta 2 años de gracia.</a:t>
            </a:r>
          </a:p>
          <a:p>
            <a:r>
              <a:rPr lang="es-ES" dirty="0"/>
              <a:t>Capital de trabajo: 1 año con 6 meses de gracia.</a:t>
            </a:r>
            <a:br>
              <a:rPr lang="es-ES" dirty="0"/>
            </a:br>
            <a:r>
              <a:rPr lang="es-ES" b="1" dirty="0"/>
              <a:t>Interés fijo en $:</a:t>
            </a:r>
            <a:r>
              <a:rPr lang="es-ES" dirty="0"/>
              <a:t>18,65% a 20,9%.</a:t>
            </a:r>
            <a:br>
              <a:rPr lang="es-ES" dirty="0"/>
            </a:br>
            <a:r>
              <a:rPr lang="es-ES" b="1" dirty="0"/>
              <a:t>Garantía:</a:t>
            </a:r>
            <a:r>
              <a:rPr lang="es-ES" dirty="0"/>
              <a:t> Fianza, Hipoteca, Aval de SGR.</a:t>
            </a:r>
            <a:br>
              <a:rPr lang="es-ES" dirty="0"/>
            </a:br>
            <a:r>
              <a:rPr lang="es-ES" b="1" dirty="0"/>
              <a:t>Ente o área para tramitar: </a:t>
            </a:r>
            <a:r>
              <a:rPr lang="es-ES" dirty="0"/>
              <a:t>Agencia de Inversiones San Juan.</a:t>
            </a:r>
            <a:endParaRPr lang="es-AR" dirty="0"/>
          </a:p>
          <a:p>
            <a:r>
              <a:rPr lang="es-ES" b="1" i="1" dirty="0"/>
              <a:t>Créditos otorgados</a:t>
            </a:r>
            <a:r>
              <a:rPr lang="es-ES" i="1" dirty="0"/>
              <a:t>: 27 créditos a empresas por $ 256 millones de pesos.</a:t>
            </a:r>
            <a:endParaRPr lang="es-AR" dirty="0"/>
          </a:p>
          <a:p>
            <a:endParaRPr lang="es-ES_tradnl" dirty="0"/>
          </a:p>
        </p:txBody>
      </p:sp>
      <p:pic>
        <p:nvPicPr>
          <p:cNvPr id="58" name="Imagen 57">
            <a:extLst>
              <a:ext uri="{FF2B5EF4-FFF2-40B4-BE49-F238E27FC236}">
                <a16:creationId xmlns:a16="http://schemas.microsoft.com/office/drawing/2014/main" id="{AFBB328C-A35B-C2E0-778F-D3E783C5B1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12" y="3429000"/>
            <a:ext cx="2827867" cy="2827867"/>
          </a:xfrm>
          <a:prstGeom prst="rect">
            <a:avLst/>
          </a:prstGeom>
        </p:spPr>
      </p:pic>
      <p:sp>
        <p:nvSpPr>
          <p:cNvPr id="59" name="CuadroTexto 58">
            <a:extLst>
              <a:ext uri="{FF2B5EF4-FFF2-40B4-BE49-F238E27FC236}">
                <a16:creationId xmlns:a16="http://schemas.microsoft.com/office/drawing/2014/main" id="{79925638-4489-801C-A796-3736772C3D0E}"/>
              </a:ext>
            </a:extLst>
          </p:cNvPr>
          <p:cNvSpPr txBox="1"/>
          <p:nvPr/>
        </p:nvSpPr>
        <p:spPr>
          <a:xfrm>
            <a:off x="2170145" y="1698373"/>
            <a:ext cx="7851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La mejor Tasa del País para </a:t>
            </a:r>
            <a:r>
              <a:rPr lang="es-ES" sz="2800" b="1" dirty="0"/>
              <a:t>Créditos a la Producción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10369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322" y="2788558"/>
            <a:ext cx="1077123" cy="94469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75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037498" y="447447"/>
            <a:ext cx="555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Expansión Productiva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037498" y="819930"/>
            <a:ext cx="328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Modelo San Juan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B7AC0B4-FD60-9837-B64D-A43EFF7F8242}"/>
              </a:ext>
            </a:extLst>
          </p:cNvPr>
          <p:cNvSpPr txBox="1"/>
          <p:nvPr/>
        </p:nvSpPr>
        <p:spPr>
          <a:xfrm>
            <a:off x="4679063" y="2766183"/>
            <a:ext cx="7413311" cy="4370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LÍNEA DE CRÉDITO PARA CERTIFICACIONES</a:t>
            </a:r>
          </a:p>
          <a:p>
            <a:r>
              <a:rPr lang="es-ES" sz="2800" b="1" dirty="0"/>
              <a:t>INTERNACIONALES</a:t>
            </a:r>
            <a:endParaRPr lang="es-AR" sz="2800" b="1" dirty="0"/>
          </a:p>
          <a:p>
            <a:endParaRPr lang="es-ES" dirty="0"/>
          </a:p>
          <a:p>
            <a:r>
              <a:rPr lang="es-ES" dirty="0"/>
              <a:t>Destino: Asistencia financiera a empresas para la certificación de normas</a:t>
            </a:r>
          </a:p>
          <a:p>
            <a:r>
              <a:rPr lang="es-ES" dirty="0"/>
              <a:t>internacionales.</a:t>
            </a:r>
            <a:br>
              <a:rPr lang="es-ES" dirty="0"/>
            </a:br>
            <a:r>
              <a:rPr lang="es-ES" dirty="0"/>
              <a:t>Tamaño de empresa: </a:t>
            </a:r>
            <a:r>
              <a:rPr lang="es-ES" dirty="0" err="1"/>
              <a:t>PyMes</a:t>
            </a:r>
            <a:r>
              <a:rPr lang="es-ES" dirty="0"/>
              <a:t> y Grandes Empresas.</a:t>
            </a:r>
            <a:br>
              <a:rPr lang="es-ES" dirty="0"/>
            </a:br>
            <a:r>
              <a:rPr lang="es-ES" sz="2400" b="1" dirty="0"/>
              <a:t>Monto máximo: Hasta $ 10.000.000; </a:t>
            </a:r>
            <a:r>
              <a:rPr lang="es-ES" sz="2400" b="1" dirty="0" err="1"/>
              <a:t>ó</a:t>
            </a:r>
            <a:r>
              <a:rPr lang="es-ES" sz="2400" b="1" dirty="0"/>
              <a:t> </a:t>
            </a:r>
            <a:r>
              <a:rPr lang="es-ES" sz="2400" b="1" dirty="0" err="1"/>
              <a:t>Usd</a:t>
            </a:r>
            <a:r>
              <a:rPr lang="es-ES" sz="2400" b="1" dirty="0"/>
              <a:t> 200,000.</a:t>
            </a:r>
            <a:br>
              <a:rPr lang="es-ES" sz="2400" b="1" dirty="0"/>
            </a:br>
            <a:r>
              <a:rPr lang="es-ES" dirty="0"/>
              <a:t>Plazo: En pesos 84 meses con 24 meses de gracia. En dólares hasta 18 meses.</a:t>
            </a:r>
            <a:br>
              <a:rPr lang="es-ES" dirty="0"/>
            </a:br>
            <a:r>
              <a:rPr lang="es-ES" dirty="0"/>
              <a:t>Interés: En pesos 28,78% con tope del 30% y en dólares 5%. Hasta $ 500,000</a:t>
            </a:r>
          </a:p>
          <a:p>
            <a:r>
              <a:rPr lang="es-ES" dirty="0"/>
              <a:t> </a:t>
            </a:r>
            <a:r>
              <a:rPr lang="es-ES" dirty="0" err="1"/>
              <a:t>ó</a:t>
            </a:r>
            <a:r>
              <a:rPr lang="es-ES" dirty="0"/>
              <a:t> </a:t>
            </a:r>
            <a:r>
              <a:rPr lang="es-ES" dirty="0" err="1"/>
              <a:t>Usd</a:t>
            </a:r>
            <a:r>
              <a:rPr lang="es-ES" dirty="0"/>
              <a:t> 6,000 la tasa es del 14,39% anual con tope del 15%.</a:t>
            </a:r>
            <a:br>
              <a:rPr lang="es-ES" dirty="0"/>
            </a:br>
            <a:r>
              <a:rPr lang="es-ES" dirty="0"/>
              <a:t>Garantía: Hasta $ 500.000 </a:t>
            </a:r>
            <a:r>
              <a:rPr lang="es-ES" dirty="0" err="1"/>
              <a:t>ó</a:t>
            </a:r>
            <a:r>
              <a:rPr lang="es-ES" dirty="0"/>
              <a:t> </a:t>
            </a:r>
            <a:r>
              <a:rPr lang="es-ES" dirty="0" err="1"/>
              <a:t>Usd</a:t>
            </a:r>
            <a:r>
              <a:rPr lang="es-ES" dirty="0"/>
              <a:t> 6.000 a sola firma. </a:t>
            </a:r>
          </a:p>
          <a:p>
            <a:r>
              <a:rPr lang="es-ES" dirty="0"/>
              <a:t>Superior a esos montos garantía real con aforo del 130%.</a:t>
            </a:r>
            <a:br>
              <a:rPr lang="es-ES" dirty="0"/>
            </a:br>
            <a:r>
              <a:rPr lang="es-ES" dirty="0"/>
              <a:t>Ente o área para tramitar:  </a:t>
            </a:r>
            <a:r>
              <a:rPr lang="es-ES" b="1" dirty="0"/>
              <a:t>CFI</a:t>
            </a:r>
            <a:endParaRPr lang="es-AR" b="1" dirty="0"/>
          </a:p>
          <a:p>
            <a:endParaRPr lang="es-ES_tradnl" dirty="0"/>
          </a:p>
        </p:txBody>
      </p:sp>
      <p:pic>
        <p:nvPicPr>
          <p:cNvPr id="58" name="Imagen 57">
            <a:extLst>
              <a:ext uri="{FF2B5EF4-FFF2-40B4-BE49-F238E27FC236}">
                <a16:creationId xmlns:a16="http://schemas.microsoft.com/office/drawing/2014/main" id="{AFBB328C-A35B-C2E0-778F-D3E783C5B1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12" y="3429000"/>
            <a:ext cx="2827867" cy="282786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79B29DC-5EEE-3B81-11C7-665D2FF6653B}"/>
              </a:ext>
            </a:extLst>
          </p:cNvPr>
          <p:cNvSpPr txBox="1"/>
          <p:nvPr/>
        </p:nvSpPr>
        <p:spPr>
          <a:xfrm>
            <a:off x="2170145" y="1698373"/>
            <a:ext cx="7851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La mejor Tasa del País para </a:t>
            </a:r>
            <a:r>
              <a:rPr lang="es-ES" sz="2800" b="1" dirty="0"/>
              <a:t>Créditos a la Producción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11085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/>
          <p:cNvSpPr txBox="1"/>
          <p:nvPr/>
        </p:nvSpPr>
        <p:spPr>
          <a:xfrm>
            <a:off x="402357" y="1810087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1998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751" y="2103407"/>
            <a:ext cx="959589" cy="94443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5393" y="2368436"/>
            <a:ext cx="761122" cy="75915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7165" y="3353640"/>
            <a:ext cx="821608" cy="81948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2426" y="4589244"/>
            <a:ext cx="806330" cy="80705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1600" y="2720093"/>
            <a:ext cx="761122" cy="75915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3200" y="3921357"/>
            <a:ext cx="741540" cy="73962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58326" y="2791894"/>
            <a:ext cx="787766" cy="78299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83909" y="5030931"/>
            <a:ext cx="602188" cy="60063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10336" y="4985765"/>
            <a:ext cx="815265" cy="81315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28807" y="2192040"/>
            <a:ext cx="548701" cy="42601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18339" y="1879943"/>
            <a:ext cx="384487" cy="383493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6065804" y="2791894"/>
            <a:ext cx="1010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/>
              <a:t>Agricultura</a:t>
            </a:r>
            <a:endParaRPr lang="en-US" sz="1400" b="1" dirty="0"/>
          </a:p>
        </p:txBody>
      </p:sp>
      <p:sp>
        <p:nvSpPr>
          <p:cNvPr id="22" name="CuadroTexto 21"/>
          <p:cNvSpPr txBox="1"/>
          <p:nvPr/>
        </p:nvSpPr>
        <p:spPr>
          <a:xfrm>
            <a:off x="7675851" y="3197615"/>
            <a:ext cx="1010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/>
              <a:t>Minería</a:t>
            </a:r>
            <a:endParaRPr lang="en-US" sz="1400" b="1" dirty="0"/>
          </a:p>
        </p:txBody>
      </p:sp>
      <p:sp>
        <p:nvSpPr>
          <p:cNvPr id="23" name="CuadroTexto 22"/>
          <p:cNvSpPr txBox="1"/>
          <p:nvPr/>
        </p:nvSpPr>
        <p:spPr>
          <a:xfrm>
            <a:off x="6112865" y="4396531"/>
            <a:ext cx="1010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/>
              <a:t>Ganadería</a:t>
            </a:r>
            <a:endParaRPr lang="en-US" sz="1400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7628866" y="4981984"/>
            <a:ext cx="1010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/>
              <a:t>Industria</a:t>
            </a:r>
            <a:endParaRPr lang="en-US" sz="1400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6112865" y="5923069"/>
            <a:ext cx="1010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/>
              <a:t>Comercio</a:t>
            </a:r>
            <a:endParaRPr lang="en-US" sz="1400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9082426" y="3715480"/>
            <a:ext cx="1010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err="1"/>
              <a:t>TIC’s</a:t>
            </a:r>
            <a:endParaRPr lang="en-US" sz="1400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10547105" y="3647510"/>
            <a:ext cx="1010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/>
              <a:t>Turismo</a:t>
            </a:r>
            <a:endParaRPr lang="en-US" sz="1400" b="1" dirty="0"/>
          </a:p>
        </p:txBody>
      </p:sp>
      <p:sp>
        <p:nvSpPr>
          <p:cNvPr id="28" name="CuadroTexto 27"/>
          <p:cNvSpPr txBox="1"/>
          <p:nvPr/>
        </p:nvSpPr>
        <p:spPr>
          <a:xfrm>
            <a:off x="8928470" y="5649590"/>
            <a:ext cx="1114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/>
              <a:t>Energías Renovables</a:t>
            </a:r>
            <a:endParaRPr lang="en-US" sz="1400" b="1" dirty="0"/>
          </a:p>
        </p:txBody>
      </p:sp>
      <p:sp>
        <p:nvSpPr>
          <p:cNvPr id="29" name="CuadroTexto 28"/>
          <p:cNvSpPr txBox="1"/>
          <p:nvPr/>
        </p:nvSpPr>
        <p:spPr>
          <a:xfrm>
            <a:off x="10547105" y="5815347"/>
            <a:ext cx="1010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/>
              <a:t>Mejora Hídrica</a:t>
            </a:r>
            <a:endParaRPr lang="en-US" sz="1400" b="1" dirty="0"/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7500"/>
          </a:xfrm>
          <a:prstGeom prst="rect">
            <a:avLst/>
          </a:prstGeom>
        </p:spPr>
      </p:pic>
      <p:sp>
        <p:nvSpPr>
          <p:cNvPr id="32" name="CuadroTexto 31"/>
          <p:cNvSpPr txBox="1"/>
          <p:nvPr/>
        </p:nvSpPr>
        <p:spPr>
          <a:xfrm>
            <a:off x="3037498" y="447447"/>
            <a:ext cx="555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 Expansión Productiva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3037498" y="819930"/>
            <a:ext cx="328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Modelo San Juan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E15C4DDB-60D8-5F45-B25B-AB7F40111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5796" y="2315368"/>
            <a:ext cx="389648" cy="383493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2F6465DB-F326-E048-AEDC-1779C7FD7D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00492" y="3800251"/>
            <a:ext cx="815265" cy="813159"/>
          </a:xfrm>
          <a:prstGeom prst="rect">
            <a:avLst/>
          </a:prstGeom>
        </p:spPr>
      </p:pic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895D85AD-9E26-474F-8BE8-1DFDF6E4A8B8}"/>
              </a:ext>
            </a:extLst>
          </p:cNvPr>
          <p:cNvCxnSpPr/>
          <p:nvPr/>
        </p:nvCxnSpPr>
        <p:spPr>
          <a:xfrm>
            <a:off x="5023556" y="1738489"/>
            <a:ext cx="0" cy="47074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uadroTexto 36">
            <a:extLst>
              <a:ext uri="{FF2B5EF4-FFF2-40B4-BE49-F238E27FC236}">
                <a16:creationId xmlns:a16="http://schemas.microsoft.com/office/drawing/2014/main" id="{CE902EB3-9642-4447-BD39-9CA9F3F380A5}"/>
              </a:ext>
            </a:extLst>
          </p:cNvPr>
          <p:cNvSpPr txBox="1"/>
          <p:nvPr/>
        </p:nvSpPr>
        <p:spPr>
          <a:xfrm>
            <a:off x="9798755" y="1753378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HOY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CD52DB4E-0065-0E45-BCC6-9D6C5294312A}"/>
              </a:ext>
            </a:extLst>
          </p:cNvPr>
          <p:cNvSpPr txBox="1"/>
          <p:nvPr/>
        </p:nvSpPr>
        <p:spPr>
          <a:xfrm>
            <a:off x="1616804" y="3109916"/>
            <a:ext cx="15919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b="1" dirty="0"/>
              <a:t>Agricultura</a:t>
            </a:r>
            <a:endParaRPr lang="en-US" sz="1800" b="1" dirty="0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89EF1200-7626-8C46-ABEA-A7E8B87CBBF6}"/>
              </a:ext>
            </a:extLst>
          </p:cNvPr>
          <p:cNvSpPr txBox="1"/>
          <p:nvPr/>
        </p:nvSpPr>
        <p:spPr>
          <a:xfrm>
            <a:off x="1787328" y="4661599"/>
            <a:ext cx="11678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b="1" dirty="0"/>
              <a:t>Comercio</a:t>
            </a:r>
            <a:endParaRPr lang="en-US" sz="1800" b="1" dirty="0"/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27D1A9B2-951E-6540-B286-A0204D8DD3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0492" y="5279778"/>
            <a:ext cx="741540" cy="739624"/>
          </a:xfrm>
          <a:prstGeom prst="rect">
            <a:avLst/>
          </a:prstGeom>
        </p:spPr>
      </p:pic>
      <p:sp>
        <p:nvSpPr>
          <p:cNvPr id="43" name="CuadroTexto 42">
            <a:extLst>
              <a:ext uri="{FF2B5EF4-FFF2-40B4-BE49-F238E27FC236}">
                <a16:creationId xmlns:a16="http://schemas.microsoft.com/office/drawing/2014/main" id="{D2B37549-7BAD-5146-A0E8-F4383DF0A1B7}"/>
              </a:ext>
            </a:extLst>
          </p:cNvPr>
          <p:cNvSpPr txBox="1"/>
          <p:nvPr/>
        </p:nvSpPr>
        <p:spPr>
          <a:xfrm>
            <a:off x="1866158" y="6340405"/>
            <a:ext cx="1010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/>
              <a:t>Industria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090320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322" y="2788558"/>
            <a:ext cx="1077123" cy="94469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75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037498" y="447447"/>
            <a:ext cx="555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Expansión Productiva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037498" y="819930"/>
            <a:ext cx="328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Modelo San Juan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B7AC0B4-FD60-9837-B64D-A43EFF7F8242}"/>
              </a:ext>
            </a:extLst>
          </p:cNvPr>
          <p:cNvSpPr txBox="1"/>
          <p:nvPr/>
        </p:nvSpPr>
        <p:spPr>
          <a:xfrm>
            <a:off x="4679063" y="2766183"/>
            <a:ext cx="7601248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REACTIVACIÓN PRODUCTIVA</a:t>
            </a:r>
            <a:endParaRPr lang="es-AR" sz="2800" dirty="0"/>
          </a:p>
          <a:p>
            <a:endParaRPr lang="es-ES" b="1" dirty="0"/>
          </a:p>
          <a:p>
            <a:r>
              <a:rPr lang="es-ES" b="1" dirty="0"/>
              <a:t>Destino:</a:t>
            </a:r>
            <a:r>
              <a:rPr lang="es-ES" dirty="0"/>
              <a:t> Activo Fijo y/o capital de trabajo.</a:t>
            </a:r>
            <a:br>
              <a:rPr lang="es-ES" dirty="0"/>
            </a:br>
            <a:r>
              <a:rPr lang="es-ES" b="1" dirty="0"/>
              <a:t>Tamaño de empresa: </a:t>
            </a:r>
            <a:r>
              <a:rPr lang="es-ES" dirty="0" err="1"/>
              <a:t>PyMes</a:t>
            </a:r>
            <a:r>
              <a:rPr lang="es-ES" dirty="0"/>
              <a:t>.</a:t>
            </a:r>
            <a:br>
              <a:rPr lang="es-ES" b="1" dirty="0"/>
            </a:br>
            <a:r>
              <a:rPr lang="es-ES" sz="2400" b="1" dirty="0"/>
              <a:t>Monto máximo: $15.000.000.</a:t>
            </a:r>
            <a:br>
              <a:rPr lang="es-ES" sz="2400" b="1" dirty="0"/>
            </a:br>
            <a:r>
              <a:rPr lang="es-ES" b="1" dirty="0"/>
              <a:t>Plazo:</a:t>
            </a:r>
            <a:r>
              <a:rPr lang="es-ES" dirty="0"/>
              <a:t> Hasta $750,000: 48 meses incluido 12 meses de gracia para capital. </a:t>
            </a:r>
          </a:p>
          <a:p>
            <a:r>
              <a:rPr lang="es-ES" dirty="0"/>
              <a:t>Hasta $15,000,000: 84 meses con 24 meses de gracia sobre capital.</a:t>
            </a:r>
            <a:br>
              <a:rPr lang="es-ES" dirty="0"/>
            </a:br>
            <a:r>
              <a:rPr lang="es-ES" b="1" dirty="0"/>
              <a:t>Interés: </a:t>
            </a:r>
            <a:r>
              <a:rPr lang="es-ES" dirty="0"/>
              <a:t>Variable tope de 15% hasta $750,000 y de 30% hasta $15,000,000.</a:t>
            </a:r>
            <a:br>
              <a:rPr lang="es-ES" dirty="0"/>
            </a:br>
            <a:r>
              <a:rPr lang="es-ES" b="1" dirty="0"/>
              <a:t>Garantía:</a:t>
            </a:r>
            <a:r>
              <a:rPr lang="es-ES" dirty="0"/>
              <a:t> Hasta $750,000 sola firma. Hasta $15,000,000 garantías reales o SGR.</a:t>
            </a:r>
            <a:br>
              <a:rPr lang="es-ES" dirty="0"/>
            </a:br>
            <a:r>
              <a:rPr lang="es-ES" b="1" dirty="0"/>
              <a:t>Ente o área para tramitar:</a:t>
            </a:r>
            <a:r>
              <a:rPr lang="es-ES" dirty="0"/>
              <a:t> </a:t>
            </a:r>
            <a:r>
              <a:rPr lang="es-ES" b="1" dirty="0"/>
              <a:t>CFI</a:t>
            </a:r>
            <a:endParaRPr lang="es-ES_tradnl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1BA0D71-3F26-E310-D3C7-F773D220D4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0281"/>
            <a:ext cx="2873022" cy="287302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4117EA8-5A85-6A0B-8BA0-0178E1F4FC48}"/>
              </a:ext>
            </a:extLst>
          </p:cNvPr>
          <p:cNvSpPr txBox="1"/>
          <p:nvPr/>
        </p:nvSpPr>
        <p:spPr>
          <a:xfrm>
            <a:off x="2170145" y="1698373"/>
            <a:ext cx="7851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La mejor Tasa del País para </a:t>
            </a:r>
            <a:r>
              <a:rPr lang="es-ES" sz="2800" b="1" dirty="0"/>
              <a:t>Créditos a la Producción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79670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322" y="2788558"/>
            <a:ext cx="1077123" cy="94469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75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037498" y="447447"/>
            <a:ext cx="555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Expansión Productiva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037498" y="819930"/>
            <a:ext cx="328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Modelo San Juan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B7AC0B4-FD60-9837-B64D-A43EFF7F8242}"/>
              </a:ext>
            </a:extLst>
          </p:cNvPr>
          <p:cNvSpPr txBox="1"/>
          <p:nvPr/>
        </p:nvSpPr>
        <p:spPr>
          <a:xfrm>
            <a:off x="4679063" y="2946805"/>
            <a:ext cx="7629525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FONDO ROTATORIO</a:t>
            </a:r>
            <a:endParaRPr lang="es-AR" sz="2800" dirty="0"/>
          </a:p>
          <a:p>
            <a:endParaRPr lang="es-ES" b="1" dirty="0"/>
          </a:p>
          <a:p>
            <a:r>
              <a:rPr lang="es-ES" b="1" dirty="0"/>
              <a:t>Destino:</a:t>
            </a:r>
            <a:r>
              <a:rPr lang="es-ES" dirty="0"/>
              <a:t> Activo Fijo y/o capital de trabajo.</a:t>
            </a:r>
            <a:br>
              <a:rPr lang="es-ES" dirty="0"/>
            </a:br>
            <a:r>
              <a:rPr lang="es-ES" b="1" dirty="0"/>
              <a:t>Tamaño de empresa: </a:t>
            </a:r>
            <a:r>
              <a:rPr lang="es-ES" dirty="0" err="1"/>
              <a:t>PyMes</a:t>
            </a:r>
            <a:r>
              <a:rPr lang="es-ES" dirty="0"/>
              <a:t>.</a:t>
            </a:r>
            <a:br>
              <a:rPr lang="es-ES" b="1" dirty="0"/>
            </a:br>
            <a:r>
              <a:rPr lang="es-ES" sz="2400" b="1" dirty="0"/>
              <a:t>Monto máximo: Hasta $800.000.</a:t>
            </a:r>
            <a:br>
              <a:rPr lang="es-ES" sz="2400" b="1" dirty="0"/>
            </a:br>
            <a:r>
              <a:rPr lang="es-ES" b="1" dirty="0"/>
              <a:t>Plazo:</a:t>
            </a:r>
            <a:r>
              <a:rPr lang="es-ES" dirty="0"/>
              <a:t> Hasta 36 meses incluido 6 meses de gracia.</a:t>
            </a:r>
            <a:br>
              <a:rPr lang="es-ES" dirty="0"/>
            </a:br>
            <a:r>
              <a:rPr lang="es-ES" b="1" dirty="0"/>
              <a:t>Interés: </a:t>
            </a:r>
            <a:r>
              <a:rPr lang="es-ES" dirty="0"/>
              <a:t>9,9% Anual.</a:t>
            </a:r>
            <a:br>
              <a:rPr lang="es-ES" dirty="0"/>
            </a:br>
            <a:r>
              <a:rPr lang="es-ES" b="1" dirty="0"/>
              <a:t>Garantía:</a:t>
            </a:r>
            <a:r>
              <a:rPr lang="es-ES" dirty="0"/>
              <a:t> Cheque de pago diferido + 10%</a:t>
            </a:r>
            <a:br>
              <a:rPr lang="es-ES" dirty="0"/>
            </a:br>
            <a:r>
              <a:rPr lang="es-ES" b="1" dirty="0"/>
              <a:t>Ente o área para tramitar: </a:t>
            </a:r>
            <a:r>
              <a:rPr lang="es-ES" dirty="0"/>
              <a:t>Secretaría de Agricultura, Ganadería y Agroindustria.</a:t>
            </a:r>
            <a:endParaRPr lang="es-AR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4117EA8-5A85-6A0B-8BA0-0178E1F4FC48}"/>
              </a:ext>
            </a:extLst>
          </p:cNvPr>
          <p:cNvSpPr txBox="1"/>
          <p:nvPr/>
        </p:nvSpPr>
        <p:spPr>
          <a:xfrm>
            <a:off x="2170145" y="1698373"/>
            <a:ext cx="7851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La mejor Tasa del País para </a:t>
            </a:r>
            <a:r>
              <a:rPr lang="es-ES" sz="2800" b="1" dirty="0"/>
              <a:t>Créditos a la Producción</a:t>
            </a:r>
            <a:endParaRPr lang="en-US" sz="28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B213E5C-D529-D4FD-10EA-37483C8150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660" y="3366513"/>
            <a:ext cx="1273185" cy="126989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71E3641-7DCD-FEB4-F4D5-74CF34C0708E}"/>
              </a:ext>
            </a:extLst>
          </p:cNvPr>
          <p:cNvSpPr txBox="1"/>
          <p:nvPr/>
        </p:nvSpPr>
        <p:spPr>
          <a:xfrm>
            <a:off x="656530" y="4790295"/>
            <a:ext cx="1565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Ganadería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59201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322" y="2788558"/>
            <a:ext cx="1077123" cy="94469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75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037498" y="447447"/>
            <a:ext cx="555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Expansión Productiva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037498" y="819930"/>
            <a:ext cx="328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Modelo San Juan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B7AC0B4-FD60-9837-B64D-A43EFF7F8242}"/>
              </a:ext>
            </a:extLst>
          </p:cNvPr>
          <p:cNvSpPr txBox="1"/>
          <p:nvPr/>
        </p:nvSpPr>
        <p:spPr>
          <a:xfrm>
            <a:off x="4679063" y="2766183"/>
            <a:ext cx="6924653" cy="326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MICROCRÉDITOS A ARTESANOS Y </a:t>
            </a:r>
          </a:p>
          <a:p>
            <a:r>
              <a:rPr lang="es-ES" sz="2800" b="1" dirty="0"/>
              <a:t>PRODUCCIÓN ARTESANAL</a:t>
            </a:r>
            <a:endParaRPr lang="es-AR" sz="2800" dirty="0"/>
          </a:p>
          <a:p>
            <a:endParaRPr lang="es-ES" b="1" dirty="0"/>
          </a:p>
          <a:p>
            <a:endParaRPr lang="es-ES" b="1" dirty="0"/>
          </a:p>
          <a:p>
            <a:r>
              <a:rPr lang="es-ES" b="1" dirty="0"/>
              <a:t>Destino:</a:t>
            </a:r>
            <a:r>
              <a:rPr lang="es-ES" dirty="0"/>
              <a:t> Asistencia financiera para artesanos y productores artesanales.</a:t>
            </a:r>
            <a:br>
              <a:rPr lang="es-ES" dirty="0"/>
            </a:br>
            <a:r>
              <a:rPr lang="es-ES" b="1" dirty="0"/>
              <a:t>Tamaño de empresa: </a:t>
            </a:r>
            <a:r>
              <a:rPr lang="es-ES" dirty="0" err="1"/>
              <a:t>PyMes</a:t>
            </a:r>
            <a:r>
              <a:rPr lang="es-ES" dirty="0"/>
              <a:t>.</a:t>
            </a:r>
            <a:br>
              <a:rPr lang="es-ES" b="1" dirty="0"/>
            </a:br>
            <a:r>
              <a:rPr lang="es-ES" sz="2400" b="1" dirty="0"/>
              <a:t>Monto máximo: Hasta $50.000.</a:t>
            </a:r>
            <a:br>
              <a:rPr lang="es-ES" sz="2400" b="1" dirty="0"/>
            </a:br>
            <a:r>
              <a:rPr lang="es-ES" b="1" dirty="0"/>
              <a:t>Plazo:</a:t>
            </a:r>
            <a:r>
              <a:rPr lang="es-ES" dirty="0"/>
              <a:t> Hasta 12 meses con hasta 3 meses de gracia.</a:t>
            </a:r>
            <a:br>
              <a:rPr lang="es-ES" dirty="0"/>
            </a:br>
            <a:r>
              <a:rPr lang="es-ES" b="1" dirty="0"/>
              <a:t>Interés: </a:t>
            </a:r>
            <a:r>
              <a:rPr lang="es-ES" dirty="0"/>
              <a:t>19,9% Anual.</a:t>
            </a:r>
            <a:br>
              <a:rPr lang="es-ES" dirty="0"/>
            </a:br>
            <a:r>
              <a:rPr lang="es-ES" b="1" dirty="0"/>
              <a:t>Ente o área para tramitar: </a:t>
            </a:r>
            <a:r>
              <a:rPr lang="es-ES" dirty="0"/>
              <a:t>Agencia Calidad San Juan.</a:t>
            </a:r>
            <a:endParaRPr lang="es-AR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4117EA8-5A85-6A0B-8BA0-0178E1F4FC48}"/>
              </a:ext>
            </a:extLst>
          </p:cNvPr>
          <p:cNvSpPr txBox="1"/>
          <p:nvPr/>
        </p:nvSpPr>
        <p:spPr>
          <a:xfrm>
            <a:off x="2170145" y="1698373"/>
            <a:ext cx="7851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La mejor Tasa del País para </a:t>
            </a:r>
            <a:r>
              <a:rPr lang="es-ES" sz="2800" b="1" dirty="0"/>
              <a:t>Créditos a la Producción</a:t>
            </a:r>
            <a:endParaRPr lang="en-US" sz="2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0C4B20F-2F7E-FB30-123D-082B32E849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84" y="3105194"/>
            <a:ext cx="2257905" cy="166499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A76BD5B-D0B6-BAA5-DBF4-7DB7F118304D}"/>
              </a:ext>
            </a:extLst>
          </p:cNvPr>
          <p:cNvSpPr txBox="1"/>
          <p:nvPr/>
        </p:nvSpPr>
        <p:spPr>
          <a:xfrm>
            <a:off x="1156473" y="4585522"/>
            <a:ext cx="1121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Artesanos</a:t>
            </a:r>
          </a:p>
        </p:txBody>
      </p:sp>
    </p:spTree>
    <p:extLst>
      <p:ext uri="{BB962C8B-B14F-4D97-AF65-F5344CB8AC3E}">
        <p14:creationId xmlns:p14="http://schemas.microsoft.com/office/powerpoint/2010/main" val="4101161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322" y="2788558"/>
            <a:ext cx="1077123" cy="94469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75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037498" y="447447"/>
            <a:ext cx="555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Expansión Productiva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037498" y="819930"/>
            <a:ext cx="328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Modelo San Juan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B7AC0B4-FD60-9837-B64D-A43EFF7F8242}"/>
              </a:ext>
            </a:extLst>
          </p:cNvPr>
          <p:cNvSpPr txBox="1"/>
          <p:nvPr/>
        </p:nvSpPr>
        <p:spPr>
          <a:xfrm>
            <a:off x="4679063" y="2766183"/>
            <a:ext cx="64630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MICROCRÉDITOS A SERVICIOS: </a:t>
            </a:r>
          </a:p>
          <a:p>
            <a:r>
              <a:rPr lang="es-ES" sz="2800" b="1" dirty="0"/>
              <a:t>ENTRETENIMIENTO, COMERCIO, </a:t>
            </a:r>
          </a:p>
          <a:p>
            <a:r>
              <a:rPr lang="es-ES" sz="2800" b="1" dirty="0"/>
              <a:t>TURISMO, ARTE, OFICIOS.</a:t>
            </a:r>
            <a:endParaRPr lang="es-AR" sz="2800" dirty="0"/>
          </a:p>
          <a:p>
            <a:endParaRPr lang="es-ES" b="1" dirty="0"/>
          </a:p>
          <a:p>
            <a:r>
              <a:rPr lang="es-ES" b="1" dirty="0"/>
              <a:t>Destino:</a:t>
            </a:r>
            <a:r>
              <a:rPr lang="es-ES" dirty="0"/>
              <a:t> Compra de herramientas de trabajo y </a:t>
            </a:r>
          </a:p>
          <a:p>
            <a:r>
              <a:rPr lang="es-ES" dirty="0"/>
              <a:t>contratación de servicios profesionales.</a:t>
            </a:r>
            <a:br>
              <a:rPr lang="es-ES" dirty="0"/>
            </a:br>
            <a:r>
              <a:rPr lang="es-ES" b="1" dirty="0"/>
              <a:t>Tamaño de empresa: </a:t>
            </a:r>
            <a:r>
              <a:rPr lang="es-ES" dirty="0" err="1"/>
              <a:t>PyMes</a:t>
            </a:r>
            <a:r>
              <a:rPr lang="es-ES" dirty="0"/>
              <a:t>.</a:t>
            </a:r>
            <a:br>
              <a:rPr lang="es-ES" b="1" dirty="0"/>
            </a:br>
            <a:r>
              <a:rPr lang="es-ES" sz="2400" b="1" dirty="0"/>
              <a:t>Monto máximo: Hasta $100.000.</a:t>
            </a:r>
            <a:br>
              <a:rPr lang="es-ES" sz="2400" b="1" dirty="0"/>
            </a:br>
            <a:r>
              <a:rPr lang="es-ES" b="1" dirty="0"/>
              <a:t>Plazo:</a:t>
            </a:r>
            <a:r>
              <a:rPr lang="es-ES" dirty="0"/>
              <a:t> Hasta 12 meses con hasta 3 meses de gracia.</a:t>
            </a:r>
            <a:br>
              <a:rPr lang="es-ES" dirty="0"/>
            </a:br>
            <a:r>
              <a:rPr lang="es-ES" b="1" dirty="0"/>
              <a:t>Interés: </a:t>
            </a:r>
            <a:r>
              <a:rPr lang="es-ES" dirty="0"/>
              <a:t>19,9% Anual.</a:t>
            </a:r>
            <a:br>
              <a:rPr lang="es-ES" dirty="0"/>
            </a:br>
            <a:r>
              <a:rPr lang="es-ES" b="1" dirty="0"/>
              <a:t>Ente o área para tramitar: </a:t>
            </a:r>
            <a:r>
              <a:rPr lang="es-ES" dirty="0"/>
              <a:t>Agencia Calidad San Juan.</a:t>
            </a:r>
            <a:endParaRPr lang="es-AR" dirty="0"/>
          </a:p>
          <a:p>
            <a:endParaRPr lang="es-AR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4117EA8-5A85-6A0B-8BA0-0178E1F4FC48}"/>
              </a:ext>
            </a:extLst>
          </p:cNvPr>
          <p:cNvSpPr txBox="1"/>
          <p:nvPr/>
        </p:nvSpPr>
        <p:spPr>
          <a:xfrm>
            <a:off x="2170145" y="1698373"/>
            <a:ext cx="7851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La mejor Tasa del País para </a:t>
            </a:r>
            <a:r>
              <a:rPr lang="es-ES" sz="2800" b="1" dirty="0"/>
              <a:t>Créditos a la Producción</a:t>
            </a:r>
            <a:endParaRPr lang="en-US" sz="2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395C811-E047-2740-2E76-B402970FA7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21" y="3266853"/>
            <a:ext cx="2592592" cy="148448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15BF9A1-AE24-CF5C-660D-5CE331C140E5}"/>
              </a:ext>
            </a:extLst>
          </p:cNvPr>
          <p:cNvSpPr txBox="1"/>
          <p:nvPr/>
        </p:nvSpPr>
        <p:spPr>
          <a:xfrm>
            <a:off x="1009039" y="4751342"/>
            <a:ext cx="1718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Entretenimiento</a:t>
            </a:r>
          </a:p>
        </p:txBody>
      </p:sp>
    </p:spTree>
    <p:extLst>
      <p:ext uri="{BB962C8B-B14F-4D97-AF65-F5344CB8AC3E}">
        <p14:creationId xmlns:p14="http://schemas.microsoft.com/office/powerpoint/2010/main" val="323859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322" y="2788558"/>
            <a:ext cx="1077123" cy="94469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75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037498" y="447447"/>
            <a:ext cx="555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Expansión Productiva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037498" y="819930"/>
            <a:ext cx="328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Modelo San Juan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B7AC0B4-FD60-9837-B64D-A43EFF7F8242}"/>
              </a:ext>
            </a:extLst>
          </p:cNvPr>
          <p:cNvSpPr txBox="1"/>
          <p:nvPr/>
        </p:nvSpPr>
        <p:spPr>
          <a:xfrm>
            <a:off x="4679063" y="2766183"/>
            <a:ext cx="8001934" cy="326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MICROCRÉDITOS A EMPRENDEDORES </a:t>
            </a:r>
          </a:p>
          <a:p>
            <a:r>
              <a:rPr lang="es-ES" sz="2800" b="1" dirty="0"/>
              <a:t>GASTRONÓMICOS Y TEXTILES</a:t>
            </a:r>
            <a:endParaRPr lang="es-AR" sz="2800" dirty="0"/>
          </a:p>
          <a:p>
            <a:endParaRPr lang="es-ES" b="1" dirty="0"/>
          </a:p>
          <a:p>
            <a:endParaRPr lang="es-ES" b="1" dirty="0"/>
          </a:p>
          <a:p>
            <a:r>
              <a:rPr lang="es-ES" b="1" dirty="0"/>
              <a:t>Destino:</a:t>
            </a:r>
            <a:r>
              <a:rPr lang="es-ES" dirty="0"/>
              <a:t> Compra de materias primas, maquinarias, acondicionamiento de espacios.</a:t>
            </a:r>
            <a:br>
              <a:rPr lang="es-ES" dirty="0"/>
            </a:br>
            <a:r>
              <a:rPr lang="es-ES" b="1" dirty="0"/>
              <a:t>Tamaño de empresa: </a:t>
            </a:r>
            <a:r>
              <a:rPr lang="es-ES" dirty="0" err="1"/>
              <a:t>PyMes</a:t>
            </a:r>
            <a:r>
              <a:rPr lang="es-ES" dirty="0"/>
              <a:t>.</a:t>
            </a:r>
            <a:br>
              <a:rPr lang="es-ES" b="1" dirty="0"/>
            </a:br>
            <a:r>
              <a:rPr lang="es-ES" sz="2400" b="1" dirty="0"/>
              <a:t>Monto máximo: Hasta $150.000.</a:t>
            </a:r>
            <a:br>
              <a:rPr lang="es-ES" sz="2400" b="1" dirty="0"/>
            </a:br>
            <a:r>
              <a:rPr lang="es-ES" b="1" dirty="0"/>
              <a:t>Plazo:</a:t>
            </a:r>
            <a:r>
              <a:rPr lang="es-ES" dirty="0"/>
              <a:t> Hasta 12 meses con hasta 3 meses de gracia.</a:t>
            </a:r>
            <a:br>
              <a:rPr lang="es-ES" dirty="0"/>
            </a:br>
            <a:r>
              <a:rPr lang="es-ES" b="1" dirty="0"/>
              <a:t>Interés: </a:t>
            </a:r>
            <a:r>
              <a:rPr lang="es-ES" dirty="0"/>
              <a:t>19,9% Anual.</a:t>
            </a:r>
            <a:br>
              <a:rPr lang="es-ES" dirty="0"/>
            </a:br>
            <a:r>
              <a:rPr lang="es-ES" b="1" dirty="0"/>
              <a:t>Ente o área para tramitar: </a:t>
            </a:r>
            <a:r>
              <a:rPr lang="es-ES" dirty="0"/>
              <a:t>Agencia Calidad San Juan.</a:t>
            </a:r>
            <a:endParaRPr lang="es-AR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4117EA8-5A85-6A0B-8BA0-0178E1F4FC48}"/>
              </a:ext>
            </a:extLst>
          </p:cNvPr>
          <p:cNvSpPr txBox="1"/>
          <p:nvPr/>
        </p:nvSpPr>
        <p:spPr>
          <a:xfrm>
            <a:off x="2170145" y="1698373"/>
            <a:ext cx="7851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La mejor Tasa del País para </a:t>
            </a:r>
            <a:r>
              <a:rPr lang="es-ES" sz="2800" b="1" dirty="0"/>
              <a:t>Créditos a la Producción</a:t>
            </a:r>
            <a:endParaRPr lang="en-US" sz="2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9F1BBE5-AB26-6C1D-3F7A-0881B32C6A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76" y="2823534"/>
            <a:ext cx="1386590" cy="140022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9B691C4-9047-A898-8423-6C3F4DE157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48" y="4676447"/>
            <a:ext cx="1529495" cy="115268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9FC4F5E-C621-B162-CB65-FF1AF35AE16C}"/>
              </a:ext>
            </a:extLst>
          </p:cNvPr>
          <p:cNvSpPr txBox="1"/>
          <p:nvPr/>
        </p:nvSpPr>
        <p:spPr>
          <a:xfrm>
            <a:off x="1152298" y="4307115"/>
            <a:ext cx="67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Textil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2CF3D54-6403-A8BC-4C9B-1AF2018E5674}"/>
              </a:ext>
            </a:extLst>
          </p:cNvPr>
          <p:cNvSpPr txBox="1"/>
          <p:nvPr/>
        </p:nvSpPr>
        <p:spPr>
          <a:xfrm>
            <a:off x="821201" y="5773032"/>
            <a:ext cx="150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Gastronómico</a:t>
            </a:r>
          </a:p>
        </p:txBody>
      </p:sp>
    </p:spTree>
    <p:extLst>
      <p:ext uri="{BB962C8B-B14F-4D97-AF65-F5344CB8AC3E}">
        <p14:creationId xmlns:p14="http://schemas.microsoft.com/office/powerpoint/2010/main" val="368785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322" y="2788558"/>
            <a:ext cx="1077123" cy="94469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75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037498" y="447447"/>
            <a:ext cx="555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Expansión Productiva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037498" y="819930"/>
            <a:ext cx="328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Modelo San Juan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B7AC0B4-FD60-9837-B64D-A43EFF7F8242}"/>
              </a:ext>
            </a:extLst>
          </p:cNvPr>
          <p:cNvSpPr txBox="1"/>
          <p:nvPr/>
        </p:nvSpPr>
        <p:spPr>
          <a:xfrm>
            <a:off x="4679063" y="2766183"/>
            <a:ext cx="708161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PRODUCCIÓN REGIONAL EXPORTABLE</a:t>
            </a:r>
            <a:endParaRPr lang="es-AR" sz="2800" dirty="0"/>
          </a:p>
          <a:p>
            <a:endParaRPr lang="es-ES" b="1" dirty="0"/>
          </a:p>
          <a:p>
            <a:r>
              <a:rPr lang="es-ES" b="1" dirty="0"/>
              <a:t>Destino:</a:t>
            </a:r>
            <a:r>
              <a:rPr lang="es-ES" dirty="0"/>
              <a:t> Activo Fijo y/o capital de trabajo.</a:t>
            </a:r>
            <a:br>
              <a:rPr lang="es-ES" dirty="0"/>
            </a:br>
            <a:r>
              <a:rPr lang="es-ES" b="1" dirty="0"/>
              <a:t>Tamaño de empresa: </a:t>
            </a:r>
            <a:r>
              <a:rPr lang="es-ES" dirty="0" err="1"/>
              <a:t>PyMes</a:t>
            </a:r>
            <a:r>
              <a:rPr lang="es-ES" dirty="0"/>
              <a:t> y Grandes Empresas.</a:t>
            </a:r>
            <a:br>
              <a:rPr lang="es-ES" b="1" dirty="0"/>
            </a:br>
            <a:r>
              <a:rPr lang="es-ES" sz="2400" b="1" dirty="0"/>
              <a:t>Monto máximo: </a:t>
            </a:r>
            <a:r>
              <a:rPr lang="es-ES" sz="2400" b="1" dirty="0" err="1"/>
              <a:t>Usd</a:t>
            </a:r>
            <a:r>
              <a:rPr lang="es-ES" sz="2400" b="1" dirty="0"/>
              <a:t> 200.000.</a:t>
            </a:r>
            <a:br>
              <a:rPr lang="es-ES" sz="2400" b="1" dirty="0"/>
            </a:br>
            <a:r>
              <a:rPr lang="es-ES" b="1" dirty="0"/>
              <a:t>Plazo:</a:t>
            </a:r>
            <a:r>
              <a:rPr lang="es-ES" dirty="0"/>
              <a:t> 18 meses.</a:t>
            </a:r>
            <a:br>
              <a:rPr lang="es-ES" dirty="0"/>
            </a:br>
            <a:r>
              <a:rPr lang="es-ES" b="1" dirty="0"/>
              <a:t>Interés: </a:t>
            </a:r>
            <a:r>
              <a:rPr lang="es-ES" dirty="0"/>
              <a:t>2,50%.</a:t>
            </a:r>
            <a:br>
              <a:rPr lang="es-ES" dirty="0"/>
            </a:br>
            <a:r>
              <a:rPr lang="es-ES" b="1" dirty="0"/>
              <a:t>Garantía:</a:t>
            </a:r>
            <a:r>
              <a:rPr lang="es-ES" dirty="0"/>
              <a:t> Hasta </a:t>
            </a:r>
            <a:r>
              <a:rPr lang="es-ES" dirty="0" err="1"/>
              <a:t>Usd</a:t>
            </a:r>
            <a:r>
              <a:rPr lang="es-ES" dirty="0"/>
              <a:t> 6.000 a satisfacción. Hasta </a:t>
            </a:r>
            <a:r>
              <a:rPr lang="es-ES" dirty="0" err="1"/>
              <a:t>Usd</a:t>
            </a:r>
            <a:r>
              <a:rPr lang="es-ES" dirty="0"/>
              <a:t> 200.000 garantía real </a:t>
            </a:r>
          </a:p>
          <a:p>
            <a:r>
              <a:rPr lang="es-ES" dirty="0"/>
              <a:t>con aforo del 130%.</a:t>
            </a:r>
            <a:br>
              <a:rPr lang="es-ES" dirty="0"/>
            </a:br>
            <a:r>
              <a:rPr lang="es-ES" b="1" dirty="0"/>
              <a:t>Ente o área para tramitar: </a:t>
            </a:r>
            <a:r>
              <a:rPr lang="es-ES" dirty="0"/>
              <a:t>CFI</a:t>
            </a:r>
            <a:endParaRPr lang="es-AR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4117EA8-5A85-6A0B-8BA0-0178E1F4FC48}"/>
              </a:ext>
            </a:extLst>
          </p:cNvPr>
          <p:cNvSpPr txBox="1"/>
          <p:nvPr/>
        </p:nvSpPr>
        <p:spPr>
          <a:xfrm>
            <a:off x="2170145" y="1698373"/>
            <a:ext cx="7851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La mejor Tasa del País para </a:t>
            </a:r>
            <a:r>
              <a:rPr lang="es-ES" sz="2800" b="1" dirty="0"/>
              <a:t>Créditos a la Producción</a:t>
            </a:r>
            <a:endParaRPr lang="en-US" sz="28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2009CA8-FA2A-7F26-6528-6598542A886B}"/>
              </a:ext>
            </a:extLst>
          </p:cNvPr>
          <p:cNvSpPr txBox="1"/>
          <p:nvPr/>
        </p:nvSpPr>
        <p:spPr>
          <a:xfrm>
            <a:off x="1188157" y="4904565"/>
            <a:ext cx="984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Exportar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42AAA027-3597-EF0C-A880-9851A362AB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 flipV="1">
            <a:off x="519288" y="3603159"/>
            <a:ext cx="2322689" cy="130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332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322" y="2788558"/>
            <a:ext cx="1077123" cy="94469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75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037498" y="447447"/>
            <a:ext cx="555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Expansión Productiva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037498" y="819930"/>
            <a:ext cx="328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Modelo San Juan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B7AC0B4-FD60-9837-B64D-A43EFF7F8242}"/>
              </a:ext>
            </a:extLst>
          </p:cNvPr>
          <p:cNvSpPr txBox="1"/>
          <p:nvPr/>
        </p:nvSpPr>
        <p:spPr>
          <a:xfrm>
            <a:off x="4679063" y="2980672"/>
            <a:ext cx="6553204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PROMOCIÓN COMERCIAL INTERNACIONAL</a:t>
            </a:r>
            <a:endParaRPr lang="es-AR" sz="2800" dirty="0"/>
          </a:p>
          <a:p>
            <a:endParaRPr lang="es-ES" b="1" dirty="0"/>
          </a:p>
          <a:p>
            <a:r>
              <a:rPr lang="es-ES" b="1" dirty="0"/>
              <a:t>Destino:</a:t>
            </a:r>
            <a:r>
              <a:rPr lang="es-ES" dirty="0"/>
              <a:t> Capital de trabajo.</a:t>
            </a:r>
            <a:br>
              <a:rPr lang="es-ES" dirty="0"/>
            </a:br>
            <a:r>
              <a:rPr lang="es-ES" b="1" dirty="0"/>
              <a:t>Tamaño de empresa: </a:t>
            </a:r>
            <a:r>
              <a:rPr lang="es-ES" dirty="0" err="1"/>
              <a:t>PyMes</a:t>
            </a:r>
            <a:r>
              <a:rPr lang="es-ES" dirty="0"/>
              <a:t>.</a:t>
            </a:r>
            <a:br>
              <a:rPr lang="es-ES" b="1" dirty="0"/>
            </a:br>
            <a:r>
              <a:rPr lang="es-ES" sz="2400" b="1" dirty="0"/>
              <a:t>Monto máximo: </a:t>
            </a:r>
            <a:r>
              <a:rPr lang="es-ES" sz="2400" b="1" dirty="0" err="1"/>
              <a:t>Usd</a:t>
            </a:r>
            <a:r>
              <a:rPr lang="es-ES" sz="2400" b="1" dirty="0"/>
              <a:t> 6.000.</a:t>
            </a:r>
            <a:br>
              <a:rPr lang="es-ES" sz="2400" b="1" dirty="0"/>
            </a:br>
            <a:r>
              <a:rPr lang="es-ES" b="1" dirty="0"/>
              <a:t>Plazo:</a:t>
            </a:r>
            <a:r>
              <a:rPr lang="es-ES" dirty="0"/>
              <a:t> 10 meses.</a:t>
            </a:r>
            <a:br>
              <a:rPr lang="es-ES" dirty="0"/>
            </a:br>
            <a:r>
              <a:rPr lang="es-ES" b="1" dirty="0"/>
              <a:t>Interés: </a:t>
            </a:r>
            <a:r>
              <a:rPr lang="es-ES" dirty="0"/>
              <a:t>2,50%.</a:t>
            </a:r>
            <a:br>
              <a:rPr lang="es-ES" dirty="0"/>
            </a:br>
            <a:r>
              <a:rPr lang="es-ES" b="1" dirty="0"/>
              <a:t>Garantía:</a:t>
            </a:r>
            <a:r>
              <a:rPr lang="es-ES" dirty="0"/>
              <a:t> Sola firma / Fianza.</a:t>
            </a:r>
            <a:br>
              <a:rPr lang="es-ES" dirty="0"/>
            </a:br>
            <a:r>
              <a:rPr lang="es-ES" b="1" dirty="0"/>
              <a:t>Ente o área para tramitar: </a:t>
            </a:r>
            <a:r>
              <a:rPr lang="es-ES" dirty="0"/>
              <a:t>CFI</a:t>
            </a:r>
            <a:endParaRPr lang="es-AR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4117EA8-5A85-6A0B-8BA0-0178E1F4FC48}"/>
              </a:ext>
            </a:extLst>
          </p:cNvPr>
          <p:cNvSpPr txBox="1"/>
          <p:nvPr/>
        </p:nvSpPr>
        <p:spPr>
          <a:xfrm>
            <a:off x="2170145" y="1698373"/>
            <a:ext cx="7851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La mejor Tasa del País para </a:t>
            </a:r>
            <a:r>
              <a:rPr lang="es-ES" sz="2800" b="1" dirty="0"/>
              <a:t>Créditos a la Producción</a:t>
            </a:r>
            <a:endParaRPr lang="en-US" sz="28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2009CA8-FA2A-7F26-6528-6598542A886B}"/>
              </a:ext>
            </a:extLst>
          </p:cNvPr>
          <p:cNvSpPr txBox="1"/>
          <p:nvPr/>
        </p:nvSpPr>
        <p:spPr>
          <a:xfrm>
            <a:off x="1188157" y="4904565"/>
            <a:ext cx="984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Exportar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42AAA027-3597-EF0C-A880-9851A362AB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 flipV="1">
            <a:off x="519288" y="3603159"/>
            <a:ext cx="2322689" cy="130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275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322" y="2788558"/>
            <a:ext cx="1077123" cy="94469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75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037498" y="447447"/>
            <a:ext cx="555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Expansión Productiva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037498" y="819930"/>
            <a:ext cx="328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Modelo San Juan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B7AC0B4-FD60-9837-B64D-A43EFF7F8242}"/>
              </a:ext>
            </a:extLst>
          </p:cNvPr>
          <p:cNvSpPr txBox="1"/>
          <p:nvPr/>
        </p:nvSpPr>
        <p:spPr>
          <a:xfrm>
            <a:off x="4521019" y="2087463"/>
            <a:ext cx="6924973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ÍMPETU EMPRENDEDOR</a:t>
            </a:r>
            <a:endParaRPr lang="es-ES" b="1" dirty="0"/>
          </a:p>
          <a:p>
            <a:r>
              <a:rPr lang="es-ES" sz="1600" b="1" dirty="0"/>
              <a:t>Destino:</a:t>
            </a:r>
            <a:r>
              <a:rPr lang="es-ES" sz="1600" dirty="0"/>
              <a:t> Desarrollar e implementar un conjunto de acciones destinadas</a:t>
            </a:r>
          </a:p>
          <a:p>
            <a:r>
              <a:rPr lang="es-ES" sz="1600" dirty="0"/>
              <a:t>a emprendedores en diferente </a:t>
            </a:r>
            <a:r>
              <a:rPr lang="es-ES" sz="1600" dirty="0" err="1"/>
              <a:t>estadío</a:t>
            </a:r>
            <a:r>
              <a:rPr lang="es-ES" sz="1600" dirty="0"/>
              <a:t>, brindando asistencia financiera, </a:t>
            </a:r>
          </a:p>
          <a:p>
            <a:r>
              <a:rPr lang="es-ES" sz="1600" dirty="0"/>
              <a:t>conocimientos y acompañamiento técnico-profesional</a:t>
            </a:r>
            <a:r>
              <a:rPr lang="es-ES" dirty="0"/>
              <a:t>.</a:t>
            </a:r>
            <a:br>
              <a:rPr lang="es-ES" dirty="0"/>
            </a:br>
            <a:endParaRPr lang="es-ES" dirty="0"/>
          </a:p>
          <a:p>
            <a:r>
              <a:rPr lang="es-ES" b="1" dirty="0"/>
              <a:t>ANR a emprendedores en </a:t>
            </a:r>
            <a:r>
              <a:rPr lang="es-ES" b="1" dirty="0" err="1"/>
              <a:t>estadío</a:t>
            </a:r>
            <a:r>
              <a:rPr lang="es-ES" b="1" dirty="0"/>
              <a:t> de Desarrollo de Ideas</a:t>
            </a:r>
            <a:br>
              <a:rPr lang="es-ES" dirty="0"/>
            </a:br>
            <a:r>
              <a:rPr lang="es-ES" sz="2400" b="1" dirty="0"/>
              <a:t>Monto máximo: Hasta $200.000</a:t>
            </a:r>
            <a:r>
              <a:rPr lang="es-ES" b="1" dirty="0"/>
              <a:t> </a:t>
            </a:r>
            <a:r>
              <a:rPr lang="es-ES" dirty="0"/>
              <a:t>por beneficiario, </a:t>
            </a:r>
          </a:p>
          <a:p>
            <a:r>
              <a:rPr lang="es-ES" dirty="0"/>
              <a:t>siendo 30 emprendimientos el máximo elegible </a:t>
            </a:r>
          </a:p>
          <a:p>
            <a:endParaRPr lang="es-ES" b="1" dirty="0"/>
          </a:p>
          <a:p>
            <a:r>
              <a:rPr lang="es-ES" b="1" dirty="0"/>
              <a:t>Crédito destinado a emprendedores en </a:t>
            </a:r>
            <a:r>
              <a:rPr lang="es-ES" b="1" dirty="0" err="1"/>
              <a:t>estadío</a:t>
            </a:r>
            <a:r>
              <a:rPr lang="es-ES" b="1" dirty="0"/>
              <a:t> de Puesta en Marcha</a:t>
            </a:r>
            <a:br>
              <a:rPr lang="es-ES" dirty="0"/>
            </a:br>
            <a:r>
              <a:rPr lang="es-ES" sz="2400" b="1" dirty="0"/>
              <a:t>Monto máximo: Hasta $400.000</a:t>
            </a:r>
            <a:r>
              <a:rPr lang="es-ES" dirty="0"/>
              <a:t> por beneficiario, </a:t>
            </a:r>
          </a:p>
          <a:p>
            <a:r>
              <a:rPr lang="es-ES" b="1" dirty="0"/>
              <a:t>Plazo:</a:t>
            </a:r>
            <a:r>
              <a:rPr lang="es-ES" dirty="0"/>
              <a:t> 12 meses a partir de la culminación del periodo de gracia.</a:t>
            </a:r>
            <a:br>
              <a:rPr lang="es-ES" dirty="0"/>
            </a:br>
            <a:r>
              <a:rPr lang="es-ES" b="1" dirty="0"/>
              <a:t>Interés:</a:t>
            </a:r>
            <a:r>
              <a:rPr lang="es-ES" dirty="0"/>
              <a:t> 19,9 % anual.</a:t>
            </a:r>
            <a:br>
              <a:rPr lang="es-ES" dirty="0"/>
            </a:br>
            <a:r>
              <a:rPr lang="es-ES" b="1" dirty="0"/>
              <a:t>Garantía:</a:t>
            </a:r>
            <a:r>
              <a:rPr lang="es-ES" dirty="0"/>
              <a:t> Cheques de pago diferido.</a:t>
            </a:r>
          </a:p>
          <a:p>
            <a:r>
              <a:rPr lang="es-ES" b="1" dirty="0"/>
              <a:t>Ente o área para tramitar: </a:t>
            </a:r>
            <a:r>
              <a:rPr lang="es-ES" dirty="0"/>
              <a:t>Secretaría de Industria, Comercio y Servicios.</a:t>
            </a:r>
            <a:endParaRPr lang="es-AR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4117EA8-5A85-6A0B-8BA0-0178E1F4FC48}"/>
              </a:ext>
            </a:extLst>
          </p:cNvPr>
          <p:cNvSpPr txBox="1"/>
          <p:nvPr/>
        </p:nvSpPr>
        <p:spPr>
          <a:xfrm>
            <a:off x="2170145" y="1698373"/>
            <a:ext cx="7851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La mejor Tasa del País para </a:t>
            </a:r>
            <a:r>
              <a:rPr lang="es-ES" sz="2800" b="1" dirty="0"/>
              <a:t>Créditos a la Producción</a:t>
            </a:r>
            <a:endParaRPr lang="en-US" sz="28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348D326-987F-F1FC-10CC-683683C95B39}"/>
              </a:ext>
            </a:extLst>
          </p:cNvPr>
          <p:cNvSpPr txBox="1"/>
          <p:nvPr/>
        </p:nvSpPr>
        <p:spPr>
          <a:xfrm>
            <a:off x="733959" y="4974961"/>
            <a:ext cx="1478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Emprendedor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87023AC-3CB1-B96C-6F16-3DDDFD32F8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55" y="3176322"/>
            <a:ext cx="2246490" cy="171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565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611" y="2619225"/>
            <a:ext cx="1077123" cy="94469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75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037498" y="447447"/>
            <a:ext cx="555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Expansión Productiva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037498" y="819930"/>
            <a:ext cx="328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Modelo San Juan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B7AC0B4-FD60-9837-B64D-A43EFF7F8242}"/>
              </a:ext>
            </a:extLst>
          </p:cNvPr>
          <p:cNvSpPr txBox="1"/>
          <p:nvPr/>
        </p:nvSpPr>
        <p:spPr>
          <a:xfrm>
            <a:off x="4679063" y="2528138"/>
            <a:ext cx="7070846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MUJERES + 2</a:t>
            </a:r>
            <a:endParaRPr lang="es-AR" sz="2800" dirty="0"/>
          </a:p>
          <a:p>
            <a:endParaRPr lang="es-ES" b="1" dirty="0"/>
          </a:p>
          <a:p>
            <a:r>
              <a:rPr lang="es-ES" b="1" dirty="0"/>
              <a:t>Destino:</a:t>
            </a:r>
            <a:r>
              <a:rPr lang="es-ES" dirty="0"/>
              <a:t> Se destinar a Emprendedoras una Asistencia financiera</a:t>
            </a:r>
          </a:p>
          <a:p>
            <a:r>
              <a:rPr lang="es-ES" dirty="0"/>
              <a:t>y acompañamiento técnico-profesional, a fin de lograr el fortalecimiento </a:t>
            </a:r>
          </a:p>
          <a:p>
            <a:r>
              <a:rPr lang="es-ES" dirty="0"/>
              <a:t>y sustentabilidad de sus empresas a través de una mayor competitividad. </a:t>
            </a:r>
          </a:p>
          <a:p>
            <a:r>
              <a:rPr lang="es-ES" dirty="0"/>
              <a:t>con este fin, se suman al programa Tutores y Mentores encargados</a:t>
            </a:r>
          </a:p>
          <a:p>
            <a:r>
              <a:rPr lang="es-ES" dirty="0"/>
              <a:t> de acompañar, guiar y potenciar los proyectos aprobados con un </a:t>
            </a:r>
          </a:p>
          <a:p>
            <a:r>
              <a:rPr lang="es-ES" dirty="0"/>
              <a:t>seguimiento continuo y en contacto permanente con los beneficiarios.</a:t>
            </a:r>
            <a:br>
              <a:rPr lang="es-ES" dirty="0"/>
            </a:br>
            <a:r>
              <a:rPr lang="es-ES" sz="2400" b="1" dirty="0"/>
              <a:t>Monto máximo: $400,000.</a:t>
            </a:r>
            <a:br>
              <a:rPr lang="es-ES" sz="2400" b="1" dirty="0"/>
            </a:br>
            <a:r>
              <a:rPr lang="es-ES" b="1" dirty="0"/>
              <a:t>Plazo:</a:t>
            </a:r>
            <a:r>
              <a:rPr lang="es-ES" dirty="0"/>
              <a:t> Periodo de gracia: 6 meses. Plazo de devolución: </a:t>
            </a:r>
          </a:p>
          <a:p>
            <a:r>
              <a:rPr lang="es-ES" dirty="0"/>
              <a:t>12 meses a partir de la culminación del periodo de gracia.</a:t>
            </a:r>
            <a:br>
              <a:rPr lang="es-ES" dirty="0"/>
            </a:br>
            <a:r>
              <a:rPr lang="es-ES" b="1" dirty="0"/>
              <a:t>Interés:</a:t>
            </a:r>
            <a:r>
              <a:rPr lang="es-ES" dirty="0"/>
              <a:t> 19.9% anual.</a:t>
            </a:r>
            <a:br>
              <a:rPr lang="es-ES" dirty="0"/>
            </a:br>
            <a:r>
              <a:rPr lang="es-ES" b="1" dirty="0"/>
              <a:t>Garantía:</a:t>
            </a:r>
            <a:r>
              <a:rPr lang="es-ES" dirty="0"/>
              <a:t> Cheque de pago diferido.</a:t>
            </a:r>
            <a:br>
              <a:rPr lang="es-ES" dirty="0"/>
            </a:br>
            <a:r>
              <a:rPr lang="es-ES" b="1" dirty="0"/>
              <a:t>Ente o área para tramitar: </a:t>
            </a:r>
            <a:r>
              <a:rPr lang="es-ES" dirty="0"/>
              <a:t>Secretaría de Industria, Comercio y Servicios.</a:t>
            </a:r>
            <a:endParaRPr lang="es-AR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4117EA8-5A85-6A0B-8BA0-0178E1F4FC48}"/>
              </a:ext>
            </a:extLst>
          </p:cNvPr>
          <p:cNvSpPr txBox="1"/>
          <p:nvPr/>
        </p:nvSpPr>
        <p:spPr>
          <a:xfrm>
            <a:off x="2170145" y="1698373"/>
            <a:ext cx="7851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La mejor Tasa del País para </a:t>
            </a:r>
            <a:r>
              <a:rPr lang="es-ES" sz="2800" b="1" dirty="0"/>
              <a:t>Créditos a la Producción</a:t>
            </a:r>
            <a:endParaRPr lang="en-US" sz="2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F569372-90D7-6BB8-2882-F8E70A4B1A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91" y="3669916"/>
            <a:ext cx="2144519" cy="158750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8D91722-9324-2050-EBD3-92F3006CA2AA}"/>
              </a:ext>
            </a:extLst>
          </p:cNvPr>
          <p:cNvSpPr txBox="1"/>
          <p:nvPr/>
        </p:nvSpPr>
        <p:spPr>
          <a:xfrm>
            <a:off x="812800" y="5159627"/>
            <a:ext cx="1674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      Mujeres</a:t>
            </a:r>
          </a:p>
          <a:p>
            <a:r>
              <a:rPr lang="es-ES_tradnl" dirty="0"/>
              <a:t>Emprendedoras</a:t>
            </a:r>
          </a:p>
        </p:txBody>
      </p:sp>
    </p:spTree>
    <p:extLst>
      <p:ext uri="{BB962C8B-B14F-4D97-AF65-F5344CB8AC3E}">
        <p14:creationId xmlns:p14="http://schemas.microsoft.com/office/powerpoint/2010/main" val="35209819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322" y="2788558"/>
            <a:ext cx="1077123" cy="94469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75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037498" y="447447"/>
            <a:ext cx="555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Expansión Productiva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037498" y="819930"/>
            <a:ext cx="328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Modelo San Juan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B7AC0B4-FD60-9837-B64D-A43EFF7F8242}"/>
              </a:ext>
            </a:extLst>
          </p:cNvPr>
          <p:cNvSpPr txBox="1"/>
          <p:nvPr/>
        </p:nvSpPr>
        <p:spPr>
          <a:xfrm>
            <a:off x="4679063" y="2766183"/>
            <a:ext cx="7154074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CÓDIGO DE BARRA</a:t>
            </a:r>
            <a:endParaRPr lang="es-AR" sz="2800" dirty="0"/>
          </a:p>
          <a:p>
            <a:endParaRPr lang="es-ES" b="1" dirty="0"/>
          </a:p>
          <a:p>
            <a:r>
              <a:rPr lang="es-ES" b="1" dirty="0"/>
              <a:t>Destino:</a:t>
            </a:r>
            <a:r>
              <a:rPr lang="es-ES" dirty="0"/>
              <a:t> Asistir financieramente la obtención de códigos de barra</a:t>
            </a:r>
          </a:p>
          <a:p>
            <a:r>
              <a:rPr lang="es-ES" dirty="0"/>
              <a:t> de aquellos productores origen San Juan a fin de lograr el fortalecimiento </a:t>
            </a:r>
          </a:p>
          <a:p>
            <a:r>
              <a:rPr lang="es-ES" dirty="0"/>
              <a:t>competitividad de las empresas sanjuaninas.</a:t>
            </a:r>
            <a:br>
              <a:rPr lang="es-ES" dirty="0"/>
            </a:br>
            <a:r>
              <a:rPr lang="es-ES" b="1" dirty="0"/>
              <a:t>Tamaño de empresa: </a:t>
            </a:r>
            <a:r>
              <a:rPr lang="es-ES" dirty="0"/>
              <a:t>Productores sanjuaninos.</a:t>
            </a:r>
            <a:br>
              <a:rPr lang="es-ES" b="1" dirty="0"/>
            </a:br>
            <a:r>
              <a:rPr lang="es-ES" sz="2400" b="1" dirty="0"/>
              <a:t>Monto máximo: ANR 100% del costo de obtención.</a:t>
            </a:r>
            <a:br>
              <a:rPr lang="es-ES" sz="2400" b="1" dirty="0"/>
            </a:br>
            <a:r>
              <a:rPr lang="es-ES" b="1" dirty="0"/>
              <a:t>Plazo del beneficio:</a:t>
            </a:r>
            <a:r>
              <a:rPr lang="es-ES" dirty="0"/>
              <a:t> 12 meses.</a:t>
            </a:r>
            <a:br>
              <a:rPr lang="es-ES" dirty="0"/>
            </a:br>
            <a:r>
              <a:rPr lang="es-ES" b="1" dirty="0"/>
              <a:t>Ente o área para tramitar: </a:t>
            </a:r>
            <a:r>
              <a:rPr lang="es-ES" dirty="0"/>
              <a:t>Secretaría de Industria, Comercio y Servicios.</a:t>
            </a:r>
            <a:endParaRPr lang="es-AR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4117EA8-5A85-6A0B-8BA0-0178E1F4FC48}"/>
              </a:ext>
            </a:extLst>
          </p:cNvPr>
          <p:cNvSpPr txBox="1"/>
          <p:nvPr/>
        </p:nvSpPr>
        <p:spPr>
          <a:xfrm>
            <a:off x="2170145" y="1698373"/>
            <a:ext cx="7851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La mejor Tasa del País para </a:t>
            </a:r>
            <a:r>
              <a:rPr lang="es-ES" sz="2800" b="1" dirty="0"/>
              <a:t>Créditos a la Producción</a:t>
            </a:r>
            <a:endParaRPr lang="en-US" sz="2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31E421B-01C0-7B46-D522-BA629830E0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09" y="3733248"/>
            <a:ext cx="1430817" cy="85344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F277CAA-D8DB-9677-6F3E-53F2D3E512E3}"/>
              </a:ext>
            </a:extLst>
          </p:cNvPr>
          <p:cNvSpPr txBox="1"/>
          <p:nvPr/>
        </p:nvSpPr>
        <p:spPr>
          <a:xfrm>
            <a:off x="731520" y="4636408"/>
            <a:ext cx="2000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CÓDIGO DE BARRA</a:t>
            </a:r>
            <a:endParaRPr lang="es-AR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10649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/>
        </p:nvSpPr>
        <p:spPr>
          <a:xfrm>
            <a:off x="2856089" y="3429000"/>
            <a:ext cx="8997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5400" b="1" dirty="0">
                <a:solidFill>
                  <a:schemeClr val="tx2"/>
                </a:solidFill>
              </a:rPr>
              <a:t>Por que Invertir en San Juan ?</a:t>
            </a:r>
            <a:endParaRPr lang="en-US" sz="5400" b="1" dirty="0">
              <a:solidFill>
                <a:schemeClr val="tx2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75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80D4658-6651-EA42-9863-8AF8C4F6C2B8}"/>
              </a:ext>
            </a:extLst>
          </p:cNvPr>
          <p:cNvSpPr txBox="1"/>
          <p:nvPr/>
        </p:nvSpPr>
        <p:spPr>
          <a:xfrm>
            <a:off x="3002845" y="425966"/>
            <a:ext cx="61863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Expansión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2400" b="1" dirty="0">
                <a:solidFill>
                  <a:schemeClr val="bg1"/>
                </a:solidFill>
              </a:rPr>
              <a:t>Productiva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C944A7F-5475-E042-9E60-45BCF8E31F17}"/>
              </a:ext>
            </a:extLst>
          </p:cNvPr>
          <p:cNvSpPr txBox="1"/>
          <p:nvPr/>
        </p:nvSpPr>
        <p:spPr>
          <a:xfrm>
            <a:off x="3002845" y="822067"/>
            <a:ext cx="61863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Modelo San Juan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A5EAD2E-B96E-5E48-BBDE-7F401B0583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2" y="2403943"/>
            <a:ext cx="2973443" cy="297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0220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322" y="2788558"/>
            <a:ext cx="1077123" cy="94469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75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037498" y="447447"/>
            <a:ext cx="555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Expansión Productiva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037498" y="819930"/>
            <a:ext cx="328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Modelo San Juan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B7AC0B4-FD60-9837-B64D-A43EFF7F8242}"/>
              </a:ext>
            </a:extLst>
          </p:cNvPr>
          <p:cNvSpPr txBox="1"/>
          <p:nvPr/>
        </p:nvSpPr>
        <p:spPr>
          <a:xfrm>
            <a:off x="4679063" y="2766183"/>
            <a:ext cx="4847033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LÍNEA TURISMO</a:t>
            </a:r>
            <a:endParaRPr lang="es-AR" sz="2800" dirty="0"/>
          </a:p>
          <a:p>
            <a:endParaRPr lang="es-ES" b="1" dirty="0"/>
          </a:p>
          <a:p>
            <a:r>
              <a:rPr lang="es-ES" b="1" dirty="0"/>
              <a:t>Destino:</a:t>
            </a:r>
            <a:r>
              <a:rPr lang="es-ES" dirty="0"/>
              <a:t> Capital de trabajo.</a:t>
            </a:r>
            <a:br>
              <a:rPr lang="es-ES" dirty="0"/>
            </a:br>
            <a:r>
              <a:rPr lang="es-ES" b="1" dirty="0"/>
              <a:t>Tamaño de empresa: </a:t>
            </a:r>
            <a:r>
              <a:rPr lang="es-ES" dirty="0"/>
              <a:t>Pymes y Grandes Empresas.</a:t>
            </a:r>
            <a:br>
              <a:rPr lang="es-ES" b="1" dirty="0"/>
            </a:br>
            <a:r>
              <a:rPr lang="es-ES" sz="2400" b="1" dirty="0"/>
              <a:t>Monto máximo: Hasta $5.000.000.</a:t>
            </a:r>
            <a:br>
              <a:rPr lang="es-ES" sz="2400" b="1" dirty="0"/>
            </a:br>
            <a:r>
              <a:rPr lang="es-ES" b="1" dirty="0"/>
              <a:t>Plazo:</a:t>
            </a:r>
            <a:r>
              <a:rPr lang="es-ES" dirty="0"/>
              <a:t> Hasta 36 meses incluido 6 meses de gracia.</a:t>
            </a:r>
            <a:br>
              <a:rPr lang="es-ES" dirty="0"/>
            </a:br>
            <a:r>
              <a:rPr lang="es-ES" b="1" dirty="0"/>
              <a:t>Interés: 1</a:t>
            </a:r>
            <a:r>
              <a:rPr lang="es-ES" dirty="0"/>
              <a:t>9,9% Anual.</a:t>
            </a:r>
            <a:br>
              <a:rPr lang="es-ES" dirty="0"/>
            </a:br>
            <a:r>
              <a:rPr lang="es-ES" b="1" dirty="0"/>
              <a:t>Garantía:</a:t>
            </a:r>
            <a:r>
              <a:rPr lang="es-ES" dirty="0"/>
              <a:t> Hipoteca </a:t>
            </a:r>
            <a:r>
              <a:rPr lang="es-ES" dirty="0" err="1"/>
              <a:t>ó</a:t>
            </a:r>
            <a:r>
              <a:rPr lang="es-ES" dirty="0"/>
              <a:t> Aval de SGR o </a:t>
            </a:r>
            <a:r>
              <a:rPr lang="es-ES" dirty="0" err="1"/>
              <a:t>Garantia</a:t>
            </a:r>
            <a:r>
              <a:rPr lang="es-ES" dirty="0"/>
              <a:t> SJ.</a:t>
            </a:r>
            <a:br>
              <a:rPr lang="es-ES" dirty="0"/>
            </a:br>
            <a:r>
              <a:rPr lang="es-ES" b="1" dirty="0"/>
              <a:t>Ente o área para tramitar: </a:t>
            </a:r>
            <a:r>
              <a:rPr lang="es-ES" dirty="0"/>
              <a:t>Fiduciaria San Juan.</a:t>
            </a:r>
            <a:endParaRPr lang="es-AR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4117EA8-5A85-6A0B-8BA0-0178E1F4FC48}"/>
              </a:ext>
            </a:extLst>
          </p:cNvPr>
          <p:cNvSpPr txBox="1"/>
          <p:nvPr/>
        </p:nvSpPr>
        <p:spPr>
          <a:xfrm>
            <a:off x="2170145" y="1698373"/>
            <a:ext cx="7851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La mejor Tasa del País para </a:t>
            </a:r>
            <a:r>
              <a:rPr lang="es-ES" sz="2800" b="1" dirty="0"/>
              <a:t>Créditos a la Producción</a:t>
            </a:r>
            <a:endParaRPr lang="en-US" sz="280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7F78C9D-9EB9-837C-8948-101105027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158" y="3569134"/>
            <a:ext cx="787766" cy="782993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501E1F6A-0822-21E1-908F-412686405792}"/>
              </a:ext>
            </a:extLst>
          </p:cNvPr>
          <p:cNvSpPr txBox="1"/>
          <p:nvPr/>
        </p:nvSpPr>
        <p:spPr>
          <a:xfrm>
            <a:off x="1159937" y="4424750"/>
            <a:ext cx="1010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/>
              <a:t>Turismo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8707590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322" y="2788558"/>
            <a:ext cx="1077123" cy="94469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75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037498" y="447447"/>
            <a:ext cx="555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Expansión Productiva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037498" y="819930"/>
            <a:ext cx="328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Modelo San Juan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B7AC0B4-FD60-9837-B64D-A43EFF7F8242}"/>
              </a:ext>
            </a:extLst>
          </p:cNvPr>
          <p:cNvSpPr txBox="1"/>
          <p:nvPr/>
        </p:nvSpPr>
        <p:spPr>
          <a:xfrm>
            <a:off x="4679063" y="2766183"/>
            <a:ext cx="6182590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LÍNEA COMERCIOS</a:t>
            </a:r>
            <a:endParaRPr lang="es-AR" sz="2800" dirty="0"/>
          </a:p>
          <a:p>
            <a:endParaRPr lang="es-ES" b="1" dirty="0"/>
          </a:p>
          <a:p>
            <a:r>
              <a:rPr lang="es-ES" b="1" dirty="0"/>
              <a:t>Destino:</a:t>
            </a:r>
            <a:r>
              <a:rPr lang="es-ES" dirty="0"/>
              <a:t> Capital de trabajo.</a:t>
            </a:r>
            <a:br>
              <a:rPr lang="es-ES" dirty="0"/>
            </a:br>
            <a:r>
              <a:rPr lang="es-ES" b="1" dirty="0"/>
              <a:t>Tamaño de empresa: </a:t>
            </a:r>
            <a:r>
              <a:rPr lang="es-ES" dirty="0"/>
              <a:t>Pymes.</a:t>
            </a:r>
            <a:br>
              <a:rPr lang="es-ES" b="1" dirty="0"/>
            </a:br>
            <a:r>
              <a:rPr lang="es-ES" sz="2400" b="1" dirty="0"/>
              <a:t>Monto máximo: Hasta $5.000.000.</a:t>
            </a:r>
            <a:br>
              <a:rPr lang="es-ES" sz="2400" b="1" dirty="0"/>
            </a:br>
            <a:r>
              <a:rPr lang="es-ES" b="1" dirty="0"/>
              <a:t>Plazo:</a:t>
            </a:r>
            <a:r>
              <a:rPr lang="es-ES" dirty="0"/>
              <a:t> Hasta 12 meses con 3 meses de gracia para capital.</a:t>
            </a:r>
            <a:br>
              <a:rPr lang="es-ES" dirty="0"/>
            </a:br>
            <a:r>
              <a:rPr lang="es-ES" b="1" dirty="0"/>
              <a:t>Interés:</a:t>
            </a:r>
            <a:r>
              <a:rPr lang="es-ES" dirty="0"/>
              <a:t> 19,9% Anual.</a:t>
            </a:r>
            <a:br>
              <a:rPr lang="es-ES" dirty="0"/>
            </a:br>
            <a:r>
              <a:rPr lang="es-ES" b="1" dirty="0"/>
              <a:t>Garantía:</a:t>
            </a:r>
            <a:r>
              <a:rPr lang="es-ES" dirty="0"/>
              <a:t> Cheques, Hipoteca </a:t>
            </a:r>
            <a:r>
              <a:rPr lang="es-ES" dirty="0" err="1"/>
              <a:t>ó</a:t>
            </a:r>
            <a:r>
              <a:rPr lang="es-ES" dirty="0"/>
              <a:t> Aval de SGR o </a:t>
            </a:r>
            <a:r>
              <a:rPr lang="es-ES" dirty="0" err="1"/>
              <a:t>Garantia</a:t>
            </a:r>
            <a:r>
              <a:rPr lang="es-ES" dirty="0"/>
              <a:t> San Juan.</a:t>
            </a:r>
            <a:br>
              <a:rPr lang="es-ES" dirty="0"/>
            </a:br>
            <a:r>
              <a:rPr lang="es-ES" b="1" dirty="0"/>
              <a:t>Ente o área para tramitar: </a:t>
            </a:r>
            <a:r>
              <a:rPr lang="es-ES" dirty="0"/>
              <a:t>Fiduciaria San Juan.</a:t>
            </a:r>
            <a:endParaRPr lang="es-AR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4117EA8-5A85-6A0B-8BA0-0178E1F4FC48}"/>
              </a:ext>
            </a:extLst>
          </p:cNvPr>
          <p:cNvSpPr txBox="1"/>
          <p:nvPr/>
        </p:nvSpPr>
        <p:spPr>
          <a:xfrm>
            <a:off x="2170145" y="1698373"/>
            <a:ext cx="7851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La mejor Tasa del País para </a:t>
            </a:r>
            <a:r>
              <a:rPr lang="es-ES" sz="2800" b="1" dirty="0"/>
              <a:t>Créditos a la Producción</a:t>
            </a:r>
            <a:endParaRPr lang="en-US" sz="28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F10629F-4660-944E-299C-0FAD0E5C80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0347" y="3429000"/>
            <a:ext cx="815265" cy="81315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C2AEB3A-9618-553F-402A-155B0D40229C}"/>
              </a:ext>
            </a:extLst>
          </p:cNvPr>
          <p:cNvSpPr txBox="1"/>
          <p:nvPr/>
        </p:nvSpPr>
        <p:spPr>
          <a:xfrm>
            <a:off x="1232876" y="4366304"/>
            <a:ext cx="1010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/>
              <a:t>Comercio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8727167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322" y="2788558"/>
            <a:ext cx="1077123" cy="94469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75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037498" y="447447"/>
            <a:ext cx="555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Expansión Productiva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037498" y="819930"/>
            <a:ext cx="328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Modelo San Juan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B7AC0B4-FD60-9837-B64D-A43EFF7F8242}"/>
              </a:ext>
            </a:extLst>
          </p:cNvPr>
          <p:cNvSpPr txBox="1"/>
          <p:nvPr/>
        </p:nvSpPr>
        <p:spPr>
          <a:xfrm>
            <a:off x="4679063" y="2766183"/>
            <a:ext cx="700685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DESARROLLO DE SERVICIOS DE INTERNET</a:t>
            </a:r>
          </a:p>
          <a:p>
            <a:r>
              <a:rPr lang="es-ES" sz="2400" b="1" dirty="0"/>
              <a:t>POR FIBRA ÓPTICA</a:t>
            </a:r>
            <a:endParaRPr lang="es-AR" sz="2400" dirty="0"/>
          </a:p>
          <a:p>
            <a:endParaRPr lang="es-ES" b="1" dirty="0"/>
          </a:p>
          <a:p>
            <a:r>
              <a:rPr lang="es-ES" b="1" dirty="0"/>
              <a:t>Destino:</a:t>
            </a:r>
            <a:r>
              <a:rPr lang="es-ES" dirty="0"/>
              <a:t> Dotar de conectividad a los departamentos que carecen de ella.</a:t>
            </a:r>
            <a:br>
              <a:rPr lang="es-ES" dirty="0"/>
            </a:br>
            <a:r>
              <a:rPr lang="es-ES" b="1" dirty="0"/>
              <a:t>Tamaño de empresa: </a:t>
            </a:r>
            <a:r>
              <a:rPr lang="es-ES" dirty="0"/>
              <a:t>Pymes.</a:t>
            </a:r>
            <a:br>
              <a:rPr lang="es-ES" b="1" dirty="0"/>
            </a:br>
            <a:r>
              <a:rPr lang="es-ES" sz="2400" b="1" dirty="0"/>
              <a:t>Monto máximo: Hasta $10.000.000.</a:t>
            </a:r>
            <a:br>
              <a:rPr lang="es-ES" sz="2400" b="1" dirty="0"/>
            </a:br>
            <a:r>
              <a:rPr lang="es-ES" b="1" dirty="0"/>
              <a:t>Plazo:</a:t>
            </a:r>
            <a:r>
              <a:rPr lang="es-ES" dirty="0"/>
              <a:t> Hasta 36 meses incluido 6 meses de gracia.</a:t>
            </a:r>
            <a:br>
              <a:rPr lang="es-ES" dirty="0"/>
            </a:br>
            <a:r>
              <a:rPr lang="es-ES" b="1" dirty="0"/>
              <a:t>Interés: 1</a:t>
            </a:r>
            <a:r>
              <a:rPr lang="es-ES" dirty="0"/>
              <a:t>9,9% Anual.</a:t>
            </a:r>
            <a:br>
              <a:rPr lang="es-ES" dirty="0"/>
            </a:br>
            <a:r>
              <a:rPr lang="es-ES" b="1" dirty="0"/>
              <a:t>Garantía:</a:t>
            </a:r>
            <a:r>
              <a:rPr lang="es-ES" dirty="0"/>
              <a:t> Hipoteca </a:t>
            </a:r>
            <a:r>
              <a:rPr lang="es-ES" dirty="0" err="1"/>
              <a:t>ó</a:t>
            </a:r>
            <a:r>
              <a:rPr lang="es-ES" dirty="0"/>
              <a:t> Aval de SGR o Garantía SJ.</a:t>
            </a:r>
            <a:br>
              <a:rPr lang="es-ES" dirty="0"/>
            </a:br>
            <a:r>
              <a:rPr lang="es-ES" b="1" dirty="0"/>
              <a:t>Ente o área para tramitar: </a:t>
            </a:r>
            <a:r>
              <a:rPr lang="es-ES" dirty="0"/>
              <a:t>Fiduciaria San Juan.</a:t>
            </a:r>
            <a:endParaRPr lang="es-AR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4117EA8-5A85-6A0B-8BA0-0178E1F4FC48}"/>
              </a:ext>
            </a:extLst>
          </p:cNvPr>
          <p:cNvSpPr txBox="1"/>
          <p:nvPr/>
        </p:nvSpPr>
        <p:spPr>
          <a:xfrm>
            <a:off x="2170145" y="1698373"/>
            <a:ext cx="7851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La mejor Tasa del País para </a:t>
            </a:r>
            <a:r>
              <a:rPr lang="es-ES" sz="2800" b="1" dirty="0"/>
              <a:t>Créditos a la Producción</a:t>
            </a:r>
            <a:endParaRPr lang="en-US" sz="28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40FF53C-2ABD-08F2-F225-E0D888D3F1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880" y="3733248"/>
            <a:ext cx="761122" cy="75915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731811E-3821-3AB5-5BC5-05DC80C81F1A}"/>
              </a:ext>
            </a:extLst>
          </p:cNvPr>
          <p:cNvSpPr txBox="1"/>
          <p:nvPr/>
        </p:nvSpPr>
        <p:spPr>
          <a:xfrm>
            <a:off x="1035706" y="4602905"/>
            <a:ext cx="1010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err="1"/>
              <a:t>TIC’s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4881256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498" y="2484310"/>
            <a:ext cx="1077123" cy="94469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75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037498" y="447447"/>
            <a:ext cx="555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Expansión Productiva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037498" y="819930"/>
            <a:ext cx="328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Modelo San Juan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B7AC0B4-FD60-9837-B64D-A43EFF7F8242}"/>
              </a:ext>
            </a:extLst>
          </p:cNvPr>
          <p:cNvSpPr txBox="1"/>
          <p:nvPr/>
        </p:nvSpPr>
        <p:spPr>
          <a:xfrm>
            <a:off x="4212888" y="2484310"/>
            <a:ext cx="8005781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LANZAMIENTO PROGRAMA DE CREDITO</a:t>
            </a:r>
          </a:p>
          <a:p>
            <a:r>
              <a:rPr lang="es-ES" sz="2800" b="1" dirty="0"/>
              <a:t>PARA LA REACTIVACION </a:t>
            </a:r>
          </a:p>
          <a:p>
            <a:r>
              <a:rPr lang="es-ES" sz="2800" b="1" dirty="0"/>
              <a:t>DE LA PRODUCCION DE LA PROVINCIA DE SAN JUAN </a:t>
            </a:r>
          </a:p>
          <a:p>
            <a:r>
              <a:rPr lang="es-ES" sz="2800" b="1" dirty="0"/>
              <a:t>( PROGRAMA SAN JUAN 3) </a:t>
            </a:r>
            <a:endParaRPr lang="es-AR" b="1" dirty="0"/>
          </a:p>
          <a:p>
            <a:pPr lvl="0"/>
            <a:r>
              <a:rPr lang="es-AR" b="1" dirty="0"/>
              <a:t>El programa tiene por objetivo general contribuir a la recuperación </a:t>
            </a:r>
          </a:p>
          <a:p>
            <a:pPr lvl="0"/>
            <a:r>
              <a:rPr lang="es-AR" b="1" dirty="0"/>
              <a:t>de la producción de la Provincia de San Juan y apoyar la sostenibilidad </a:t>
            </a:r>
          </a:p>
          <a:p>
            <a:pPr lvl="0"/>
            <a:r>
              <a:rPr lang="es-AR" b="1" dirty="0"/>
              <a:t>de las MIPYME como sostén de empleo en la provincia </a:t>
            </a:r>
            <a:endParaRPr lang="es-AR" dirty="0"/>
          </a:p>
          <a:p>
            <a:pPr lvl="0"/>
            <a:r>
              <a:rPr lang="es-ES" b="1" dirty="0"/>
              <a:t>Posee un Monto Global de 68 millones de dólares a ser destinados </a:t>
            </a:r>
          </a:p>
          <a:p>
            <a:pPr lvl="0"/>
            <a:r>
              <a:rPr lang="es-ES" b="1" dirty="0"/>
              <a:t>a la </a:t>
            </a:r>
            <a:r>
              <a:rPr lang="es-ES" b="1" dirty="0" err="1"/>
              <a:t>Mipymes</a:t>
            </a:r>
            <a:r>
              <a:rPr lang="es-ES" b="1" dirty="0"/>
              <a:t> de San Juan a través de 3 componentes:</a:t>
            </a:r>
            <a:endParaRPr lang="es-AR" dirty="0"/>
          </a:p>
          <a:p>
            <a:r>
              <a:rPr lang="es-AR" b="1" dirty="0"/>
              <a:t>1- Apoyo financiero a la reactivación económica de la producción </a:t>
            </a:r>
          </a:p>
          <a:p>
            <a:r>
              <a:rPr lang="es-AR" b="1" dirty="0"/>
              <a:t>(US$50 millones)</a:t>
            </a:r>
            <a:endParaRPr lang="es-AR" dirty="0"/>
          </a:p>
          <a:p>
            <a:r>
              <a:rPr lang="es-AR" b="1" dirty="0"/>
              <a:t>2-  Apoyo no financiero a la reactivación de la producción (US$15 millones)</a:t>
            </a:r>
            <a:endParaRPr lang="es-AR" dirty="0"/>
          </a:p>
          <a:p>
            <a:r>
              <a:rPr lang="es-AR" b="1" dirty="0"/>
              <a:t>3 –Administración: (US$3 millones) </a:t>
            </a:r>
            <a:endParaRPr lang="es-AR" dirty="0"/>
          </a:p>
          <a:p>
            <a:endParaRPr lang="es-AR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4117EA8-5A85-6A0B-8BA0-0178E1F4FC48}"/>
              </a:ext>
            </a:extLst>
          </p:cNvPr>
          <p:cNvSpPr txBox="1"/>
          <p:nvPr/>
        </p:nvSpPr>
        <p:spPr>
          <a:xfrm>
            <a:off x="2170145" y="1698373"/>
            <a:ext cx="7851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La mejor Tasa del País para </a:t>
            </a:r>
            <a:r>
              <a:rPr lang="es-ES" sz="2800" b="1" dirty="0"/>
              <a:t>Créditos a la Producción</a:t>
            </a:r>
            <a:endParaRPr lang="en-US" sz="28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5C26818-2C72-7C9F-DBB1-B5CCE645A5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12" y="3429000"/>
            <a:ext cx="2827867" cy="282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307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75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037498" y="447447"/>
            <a:ext cx="555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Expansión Productiva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037498" y="819930"/>
            <a:ext cx="328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Modelo San Juan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4117EA8-5A85-6A0B-8BA0-0178E1F4FC48}"/>
              </a:ext>
            </a:extLst>
          </p:cNvPr>
          <p:cNvSpPr txBox="1"/>
          <p:nvPr/>
        </p:nvSpPr>
        <p:spPr>
          <a:xfrm>
            <a:off x="2170145" y="1698373"/>
            <a:ext cx="7851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La mejor Tasa del País para </a:t>
            </a:r>
            <a:r>
              <a:rPr lang="es-ES" sz="2800" b="1" dirty="0"/>
              <a:t>Créditos a la Producción</a:t>
            </a:r>
            <a:endParaRPr lang="en-US" sz="28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5C9F6E8-48A9-CFF3-9846-5BE28C443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805" y="2453571"/>
            <a:ext cx="1130404" cy="97542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3E8B8F8-6A55-C87E-5FCC-05B85C7A9BC0}"/>
              </a:ext>
            </a:extLst>
          </p:cNvPr>
          <p:cNvSpPr txBox="1"/>
          <p:nvPr/>
        </p:nvSpPr>
        <p:spPr>
          <a:xfrm>
            <a:off x="4134938" y="2473714"/>
            <a:ext cx="492327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LÍNEAS DE CRÉDITO BANCARIAS</a:t>
            </a:r>
            <a:endParaRPr lang="es-AR" sz="2800" dirty="0"/>
          </a:p>
          <a:p>
            <a:endParaRPr lang="es-ES_tradn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80EF70A-338B-9E92-217C-3B06336D0AC5}"/>
              </a:ext>
            </a:extLst>
          </p:cNvPr>
          <p:cNvSpPr txBox="1"/>
          <p:nvPr/>
        </p:nvSpPr>
        <p:spPr>
          <a:xfrm>
            <a:off x="4134938" y="3157265"/>
            <a:ext cx="7296998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DESCUENTO DE VALORES</a:t>
            </a:r>
            <a:endParaRPr lang="es-AR" dirty="0"/>
          </a:p>
          <a:p>
            <a:r>
              <a:rPr lang="es-ES" b="1" dirty="0"/>
              <a:t>Destino:</a:t>
            </a:r>
            <a:r>
              <a:rPr lang="es-ES" dirty="0"/>
              <a:t> Capital de trabajo.</a:t>
            </a:r>
            <a:br>
              <a:rPr lang="es-ES" dirty="0"/>
            </a:br>
            <a:r>
              <a:rPr lang="es-ES" sz="2400" b="1" dirty="0"/>
              <a:t>Monto global del Programa: $1.000.000.000 (</a:t>
            </a:r>
            <a:r>
              <a:rPr lang="es-ES" sz="2400" b="1" dirty="0" err="1"/>
              <a:t>revolving</a:t>
            </a:r>
            <a:r>
              <a:rPr lang="es-ES" sz="2400" b="1" dirty="0"/>
              <a:t>).</a:t>
            </a:r>
            <a:br>
              <a:rPr lang="es-ES" dirty="0"/>
            </a:br>
            <a:r>
              <a:rPr lang="es-ES" b="1" dirty="0"/>
              <a:t>Monto máximo: </a:t>
            </a:r>
            <a:r>
              <a:rPr lang="es-ES" dirty="0"/>
              <a:t>Sin monto.</a:t>
            </a:r>
            <a:br>
              <a:rPr lang="es-ES" b="1" dirty="0"/>
            </a:br>
            <a:r>
              <a:rPr lang="es-ES" b="1" dirty="0"/>
              <a:t>Plazo:</a:t>
            </a:r>
            <a:r>
              <a:rPr lang="es-ES" dirty="0"/>
              <a:t> Hasta 180 días.</a:t>
            </a:r>
            <a:br>
              <a:rPr lang="es-ES" dirty="0"/>
            </a:br>
            <a:r>
              <a:rPr lang="es-ES" b="1" dirty="0"/>
              <a:t>Interés: </a:t>
            </a:r>
            <a:r>
              <a:rPr lang="es-ES" dirty="0"/>
              <a:t>TNA 30% Valores hasta 90 días. TNA 33% Valores hasta 180 días. </a:t>
            </a:r>
          </a:p>
          <a:p>
            <a:r>
              <a:rPr lang="es-ES" dirty="0"/>
              <a:t>Cuenta con subsidio del Gobierno de San Juan por 10%.</a:t>
            </a:r>
            <a:br>
              <a:rPr lang="es-ES" dirty="0"/>
            </a:br>
            <a:r>
              <a:rPr lang="es-ES" b="1" dirty="0"/>
              <a:t>Garantía:</a:t>
            </a:r>
            <a:r>
              <a:rPr lang="es-ES" dirty="0"/>
              <a:t> Valores.</a:t>
            </a:r>
            <a:br>
              <a:rPr lang="es-ES" dirty="0"/>
            </a:br>
            <a:r>
              <a:rPr lang="es-ES" b="1" dirty="0"/>
              <a:t>Vencimiento línea: </a:t>
            </a:r>
            <a:r>
              <a:rPr lang="es-ES" dirty="0"/>
              <a:t>31/03/23.</a:t>
            </a:r>
            <a:br>
              <a:rPr lang="es-ES" dirty="0"/>
            </a:br>
            <a:r>
              <a:rPr lang="es-ES" b="1" dirty="0"/>
              <a:t>Entidad financiera que otorga el crédito: </a:t>
            </a:r>
            <a:r>
              <a:rPr lang="es-ES" dirty="0"/>
              <a:t>Banco San Juan.</a:t>
            </a:r>
            <a:br>
              <a:rPr lang="es-ES" dirty="0"/>
            </a:br>
            <a:endParaRPr lang="es-AR" dirty="0"/>
          </a:p>
          <a:p>
            <a:endParaRPr lang="es-ES_tradn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7FFEB0-1685-DA20-7B83-14800474C33E}"/>
              </a:ext>
            </a:extLst>
          </p:cNvPr>
          <p:cNvSpPr txBox="1"/>
          <p:nvPr/>
        </p:nvSpPr>
        <p:spPr>
          <a:xfrm>
            <a:off x="315880" y="5594461"/>
            <a:ext cx="250318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/>
              <a:t>PARA TODOS LOS SECTORES</a:t>
            </a:r>
            <a:endParaRPr lang="es-AR" sz="1600" dirty="0"/>
          </a:p>
          <a:p>
            <a:endParaRPr lang="es-ES_tradnl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B58C667E-02B9-62DA-6E85-B1B53AB284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80" y="3157265"/>
            <a:ext cx="2437196" cy="243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1208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75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037498" y="447447"/>
            <a:ext cx="555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Expansión Productiva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037498" y="819930"/>
            <a:ext cx="328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Modelo San Juan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4117EA8-5A85-6A0B-8BA0-0178E1F4FC48}"/>
              </a:ext>
            </a:extLst>
          </p:cNvPr>
          <p:cNvSpPr txBox="1"/>
          <p:nvPr/>
        </p:nvSpPr>
        <p:spPr>
          <a:xfrm>
            <a:off x="2170145" y="1698373"/>
            <a:ext cx="7851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La mejor Tasa del País para </a:t>
            </a:r>
            <a:r>
              <a:rPr lang="es-ES" sz="2800" b="1" dirty="0"/>
              <a:t>Créditos a la Producción</a:t>
            </a:r>
            <a:endParaRPr lang="en-US" sz="28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5C9F6E8-48A9-CFF3-9846-5BE28C443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805" y="2453571"/>
            <a:ext cx="1130404" cy="97542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3E8B8F8-6A55-C87E-5FCC-05B85C7A9BC0}"/>
              </a:ext>
            </a:extLst>
          </p:cNvPr>
          <p:cNvSpPr txBox="1"/>
          <p:nvPr/>
        </p:nvSpPr>
        <p:spPr>
          <a:xfrm>
            <a:off x="4134938" y="2214417"/>
            <a:ext cx="492327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LÍNEAS DE CRÉDITO BANCARIAS</a:t>
            </a:r>
            <a:endParaRPr lang="es-AR" sz="2800" dirty="0"/>
          </a:p>
          <a:p>
            <a:endParaRPr lang="es-ES_tradn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80EF70A-338B-9E92-217C-3B06336D0AC5}"/>
              </a:ext>
            </a:extLst>
          </p:cNvPr>
          <p:cNvSpPr txBox="1"/>
          <p:nvPr/>
        </p:nvSpPr>
        <p:spPr>
          <a:xfrm>
            <a:off x="4134938" y="2737637"/>
            <a:ext cx="7191584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LÍNEA DESARROLLO FEDERAL</a:t>
            </a:r>
            <a:endParaRPr lang="es-AR" dirty="0"/>
          </a:p>
          <a:p>
            <a:r>
              <a:rPr lang="es-ES" b="1" dirty="0"/>
              <a:t>Destino:</a:t>
            </a:r>
            <a:r>
              <a:rPr lang="es-ES" dirty="0"/>
              <a:t> Compra de bienes de uso.</a:t>
            </a:r>
            <a:endParaRPr lang="es-AR" dirty="0"/>
          </a:p>
          <a:p>
            <a:endParaRPr lang="es-ES" b="1" dirty="0"/>
          </a:p>
          <a:p>
            <a:r>
              <a:rPr lang="es-ES" sz="2400" b="1" dirty="0"/>
              <a:t>Monto Global de la </a:t>
            </a:r>
            <a:r>
              <a:rPr lang="es-ES" sz="2400" b="1" dirty="0" err="1"/>
              <a:t>Linea</a:t>
            </a:r>
            <a:r>
              <a:rPr lang="es-ES" sz="2400" b="1" dirty="0"/>
              <a:t>: $ 1.600.000.000 </a:t>
            </a:r>
          </a:p>
          <a:p>
            <a:r>
              <a:rPr lang="es-ES" b="1" dirty="0"/>
              <a:t>Monto máximo: $ 40,000,000 con pago directo al proveedor.</a:t>
            </a:r>
            <a:br>
              <a:rPr lang="es-ES" b="1" dirty="0"/>
            </a:br>
            <a:r>
              <a:rPr lang="es-ES" b="1" dirty="0"/>
              <a:t>Plazo:</a:t>
            </a:r>
            <a:r>
              <a:rPr lang="es-ES" dirty="0"/>
              <a:t> Hasta 48 meses con 6 de gracia para capital.</a:t>
            </a:r>
            <a:br>
              <a:rPr lang="es-ES" dirty="0"/>
            </a:br>
            <a:r>
              <a:rPr lang="es-ES" b="1" dirty="0"/>
              <a:t>Interés: </a:t>
            </a:r>
            <a:r>
              <a:rPr lang="es-ES" dirty="0"/>
              <a:t>Tasa Variable con subsidio de tasa del 18% </a:t>
            </a:r>
          </a:p>
          <a:p>
            <a:r>
              <a:rPr lang="es-ES" dirty="0"/>
              <a:t>(10% Gobierno de San Juan y 8% Gobierno Nación).</a:t>
            </a:r>
            <a:br>
              <a:rPr lang="es-ES" dirty="0"/>
            </a:br>
            <a:r>
              <a:rPr lang="es-ES" b="1" dirty="0"/>
              <a:t>Garantía:</a:t>
            </a:r>
            <a:r>
              <a:rPr lang="es-ES" dirty="0"/>
              <a:t> Sola firma, fianza o garantías reales.</a:t>
            </a:r>
            <a:br>
              <a:rPr lang="es-ES" dirty="0"/>
            </a:br>
            <a:r>
              <a:rPr lang="es-ES" b="1" dirty="0"/>
              <a:t>Vencimiento línea: </a:t>
            </a:r>
            <a:r>
              <a:rPr lang="es-ES" dirty="0"/>
              <a:t>31/03/2023.</a:t>
            </a:r>
            <a:br>
              <a:rPr lang="es-ES" dirty="0"/>
            </a:br>
            <a:r>
              <a:rPr lang="es-ES" b="1" dirty="0"/>
              <a:t>Entidad financiera que otorga el crédito: </a:t>
            </a:r>
            <a:r>
              <a:rPr lang="es-ES" dirty="0"/>
              <a:t>Banco San Juan.</a:t>
            </a:r>
            <a:br>
              <a:rPr lang="es-ES" dirty="0"/>
            </a:br>
            <a:r>
              <a:rPr lang="es-ES" b="1" dirty="0"/>
              <a:t>Elegibilidad a cargo de: </a:t>
            </a:r>
            <a:r>
              <a:rPr lang="es-ES" dirty="0"/>
              <a:t>Ministerio de Producción y Desarrollo Productivo.</a:t>
            </a:r>
          </a:p>
          <a:p>
            <a:r>
              <a:rPr lang="es-ES" b="1" i="1" dirty="0"/>
              <a:t>Créditos otorgados</a:t>
            </a:r>
            <a:r>
              <a:rPr lang="es-ES" i="1" dirty="0"/>
              <a:t>: 91 créditos a empresas por $ 1.561 millones de pesos, </a:t>
            </a:r>
          </a:p>
          <a:p>
            <a:r>
              <a:rPr lang="es-ES" i="1" dirty="0"/>
              <a:t>contando con más de 6400 empleados en dichas empresas.</a:t>
            </a:r>
            <a:endParaRPr lang="es-AR" dirty="0"/>
          </a:p>
          <a:p>
            <a:endParaRPr lang="es-AR" dirty="0"/>
          </a:p>
          <a:p>
            <a:endParaRPr lang="es-ES_tradn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7FFEB0-1685-DA20-7B83-14800474C33E}"/>
              </a:ext>
            </a:extLst>
          </p:cNvPr>
          <p:cNvSpPr txBox="1"/>
          <p:nvPr/>
        </p:nvSpPr>
        <p:spPr>
          <a:xfrm>
            <a:off x="315880" y="5594461"/>
            <a:ext cx="250318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/>
              <a:t>PARA TODOS LOS SECTORES</a:t>
            </a:r>
            <a:endParaRPr lang="es-AR" sz="1600" dirty="0"/>
          </a:p>
          <a:p>
            <a:endParaRPr lang="es-ES_tradnl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B58C667E-02B9-62DA-6E85-B1B53AB284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80" y="3157265"/>
            <a:ext cx="2437196" cy="243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335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75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037498" y="447447"/>
            <a:ext cx="555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Expansión Productiva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037498" y="819930"/>
            <a:ext cx="328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Modelo San Juan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4117EA8-5A85-6A0B-8BA0-0178E1F4FC48}"/>
              </a:ext>
            </a:extLst>
          </p:cNvPr>
          <p:cNvSpPr txBox="1"/>
          <p:nvPr/>
        </p:nvSpPr>
        <p:spPr>
          <a:xfrm>
            <a:off x="2170145" y="1698373"/>
            <a:ext cx="7851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La mejor Tasa del País para </a:t>
            </a:r>
            <a:r>
              <a:rPr lang="es-ES" sz="2800" b="1" dirty="0"/>
              <a:t>Créditos a la Producción</a:t>
            </a:r>
            <a:endParaRPr lang="en-US" sz="28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5C9F6E8-48A9-CFF3-9846-5BE28C443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805" y="2453571"/>
            <a:ext cx="1130404" cy="97542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3E8B8F8-6A55-C87E-5FCC-05B85C7A9BC0}"/>
              </a:ext>
            </a:extLst>
          </p:cNvPr>
          <p:cNvSpPr txBox="1"/>
          <p:nvPr/>
        </p:nvSpPr>
        <p:spPr>
          <a:xfrm>
            <a:off x="4134938" y="2214417"/>
            <a:ext cx="492327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LÍNEAS DE CRÉDITO BANCARIAS</a:t>
            </a:r>
            <a:endParaRPr lang="es-AR" sz="2800" dirty="0"/>
          </a:p>
          <a:p>
            <a:endParaRPr lang="es-ES_tradn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80EF70A-338B-9E92-217C-3B06336D0AC5}"/>
              </a:ext>
            </a:extLst>
          </p:cNvPr>
          <p:cNvSpPr txBox="1"/>
          <p:nvPr/>
        </p:nvSpPr>
        <p:spPr>
          <a:xfrm>
            <a:off x="4134938" y="2928248"/>
            <a:ext cx="7338034" cy="4308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LÍNEA CRÉDITOS ESTRATÉGICOS PRIVADOS</a:t>
            </a:r>
            <a:endParaRPr lang="es-AR" sz="2800" dirty="0"/>
          </a:p>
          <a:p>
            <a:endParaRPr lang="es-ES" b="1" dirty="0"/>
          </a:p>
          <a:p>
            <a:r>
              <a:rPr lang="es-ES" b="1" dirty="0"/>
              <a:t>Destino:</a:t>
            </a:r>
            <a:r>
              <a:rPr lang="es-ES" dirty="0"/>
              <a:t> Proyectos de inversión y compra de bienes de capital.</a:t>
            </a:r>
            <a:br>
              <a:rPr lang="es-ES" dirty="0"/>
            </a:br>
            <a:r>
              <a:rPr lang="es-ES" sz="2400" b="1" dirty="0"/>
              <a:t>Monto global del Programa: $1.000.000.000</a:t>
            </a:r>
            <a:br>
              <a:rPr lang="es-ES" sz="2400" b="1" dirty="0"/>
            </a:br>
            <a:r>
              <a:rPr lang="es-ES" sz="2400" b="1" dirty="0"/>
              <a:t>Monto máximo: Desde $40.000.000 hasta $100.000.000</a:t>
            </a:r>
            <a:r>
              <a:rPr lang="es-ES" dirty="0"/>
              <a:t>.</a:t>
            </a:r>
            <a:br>
              <a:rPr lang="es-ES" b="1" dirty="0"/>
            </a:br>
            <a:endParaRPr lang="es-ES" b="1" dirty="0"/>
          </a:p>
          <a:p>
            <a:r>
              <a:rPr lang="es-ES" b="1" dirty="0"/>
              <a:t>Plazo:</a:t>
            </a:r>
            <a:r>
              <a:rPr lang="es-ES" dirty="0"/>
              <a:t> 72 meses con 12 meses de gracia para capital.</a:t>
            </a:r>
            <a:br>
              <a:rPr lang="es-ES" dirty="0"/>
            </a:br>
            <a:r>
              <a:rPr lang="es-ES" b="1" dirty="0"/>
              <a:t>Interés: </a:t>
            </a:r>
            <a:r>
              <a:rPr lang="es-ES" dirty="0"/>
              <a:t>TNA 25%.</a:t>
            </a:r>
            <a:br>
              <a:rPr lang="es-ES" dirty="0"/>
            </a:br>
            <a:r>
              <a:rPr lang="es-ES" b="1" dirty="0"/>
              <a:t>Garantía:</a:t>
            </a:r>
            <a:r>
              <a:rPr lang="es-ES" dirty="0"/>
              <a:t> Sola firma, fianza o garantías reales.</a:t>
            </a:r>
            <a:br>
              <a:rPr lang="es-ES" dirty="0"/>
            </a:br>
            <a:r>
              <a:rPr lang="es-ES" b="1" dirty="0"/>
              <a:t>Vencimiento línea: </a:t>
            </a:r>
            <a:r>
              <a:rPr lang="es-ES" dirty="0"/>
              <a:t>31/12/2022.</a:t>
            </a:r>
            <a:br>
              <a:rPr lang="es-ES" dirty="0"/>
            </a:br>
            <a:r>
              <a:rPr lang="es-ES" b="1" dirty="0"/>
              <a:t>Entidad financiera que otorga el crédito: </a:t>
            </a:r>
            <a:r>
              <a:rPr lang="es-ES" dirty="0"/>
              <a:t>Banco San Juan.</a:t>
            </a:r>
            <a:br>
              <a:rPr lang="es-ES" dirty="0"/>
            </a:br>
            <a:r>
              <a:rPr lang="es-ES" b="1" dirty="0"/>
              <a:t>Elegibilidad a cargo de: </a:t>
            </a:r>
            <a:r>
              <a:rPr lang="es-ES" dirty="0"/>
              <a:t>Ministerio de Producción y Desarrollo Productivo.</a:t>
            </a:r>
            <a:endParaRPr lang="es-AR" dirty="0"/>
          </a:p>
          <a:p>
            <a:endParaRPr lang="es-AR" dirty="0"/>
          </a:p>
          <a:p>
            <a:endParaRPr lang="es-ES_tradn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7FFEB0-1685-DA20-7B83-14800474C33E}"/>
              </a:ext>
            </a:extLst>
          </p:cNvPr>
          <p:cNvSpPr txBox="1"/>
          <p:nvPr/>
        </p:nvSpPr>
        <p:spPr>
          <a:xfrm>
            <a:off x="315880" y="5594461"/>
            <a:ext cx="250318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/>
              <a:t>PARA TODOS LOS SECTORES</a:t>
            </a:r>
            <a:endParaRPr lang="es-AR" sz="1600" dirty="0"/>
          </a:p>
          <a:p>
            <a:endParaRPr lang="es-ES_tradnl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B58C667E-02B9-62DA-6E85-B1B53AB284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80" y="3157265"/>
            <a:ext cx="2437196" cy="243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617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75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037498" y="447447"/>
            <a:ext cx="555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Expansión Productiva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037498" y="819930"/>
            <a:ext cx="328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Modelo San Juan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4117EA8-5A85-6A0B-8BA0-0178E1F4FC48}"/>
              </a:ext>
            </a:extLst>
          </p:cNvPr>
          <p:cNvSpPr txBox="1"/>
          <p:nvPr/>
        </p:nvSpPr>
        <p:spPr>
          <a:xfrm>
            <a:off x="2170145" y="1698373"/>
            <a:ext cx="7851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La mejor Tasa del País para </a:t>
            </a:r>
            <a:r>
              <a:rPr lang="es-ES" sz="2800" b="1" dirty="0"/>
              <a:t>Créditos a la Producción</a:t>
            </a:r>
            <a:endParaRPr lang="en-US" sz="28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5C9F6E8-48A9-CFF3-9846-5BE28C443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805" y="2453571"/>
            <a:ext cx="1130404" cy="97542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3E8B8F8-6A55-C87E-5FCC-05B85C7A9BC0}"/>
              </a:ext>
            </a:extLst>
          </p:cNvPr>
          <p:cNvSpPr txBox="1"/>
          <p:nvPr/>
        </p:nvSpPr>
        <p:spPr>
          <a:xfrm>
            <a:off x="4134938" y="2214417"/>
            <a:ext cx="492327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LÍNEAS DE CRÉDITO BANCARIAS</a:t>
            </a:r>
            <a:endParaRPr lang="es-AR" sz="2800" dirty="0"/>
          </a:p>
          <a:p>
            <a:endParaRPr lang="es-ES_tradn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80EF70A-338B-9E92-217C-3B06336D0AC5}"/>
              </a:ext>
            </a:extLst>
          </p:cNvPr>
          <p:cNvSpPr txBox="1"/>
          <p:nvPr/>
        </p:nvSpPr>
        <p:spPr>
          <a:xfrm>
            <a:off x="4134938" y="2928248"/>
            <a:ext cx="6921831" cy="4493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LÍNEA PROVEEDORES MINEROS</a:t>
            </a:r>
            <a:endParaRPr lang="es-AR" sz="2800" dirty="0"/>
          </a:p>
          <a:p>
            <a:endParaRPr lang="es-ES" b="1" dirty="0"/>
          </a:p>
          <a:p>
            <a:r>
              <a:rPr lang="es-ES" b="1" dirty="0"/>
              <a:t>Destino:</a:t>
            </a:r>
            <a:r>
              <a:rPr lang="es-ES" dirty="0"/>
              <a:t> Financiar la adquisición de camiones, utilitarios, camionetas </a:t>
            </a:r>
          </a:p>
          <a:p>
            <a:r>
              <a:rPr lang="es-ES" dirty="0"/>
              <a:t>y maquinarias a </a:t>
            </a:r>
            <a:r>
              <a:rPr lang="es-ES" dirty="0" err="1"/>
              <a:t>Mipymes</a:t>
            </a:r>
            <a:r>
              <a:rPr lang="es-ES" dirty="0"/>
              <a:t> proveedoras de la actividad minera radicadas </a:t>
            </a:r>
          </a:p>
          <a:p>
            <a:r>
              <a:rPr lang="es-ES" dirty="0"/>
              <a:t>en la Provincia de San Juan.</a:t>
            </a:r>
            <a:br>
              <a:rPr lang="es-ES" dirty="0"/>
            </a:br>
            <a:r>
              <a:rPr lang="es-ES" sz="2400" b="1" dirty="0"/>
              <a:t>Monto global del Programa: $500.000.000</a:t>
            </a:r>
            <a:br>
              <a:rPr lang="es-ES" sz="2400" b="1" dirty="0"/>
            </a:br>
            <a:r>
              <a:rPr lang="es-ES" b="1" dirty="0"/>
              <a:t>Monto máximo: </a:t>
            </a:r>
            <a:r>
              <a:rPr lang="es-ES" dirty="0"/>
              <a:t>Sin monto.</a:t>
            </a:r>
            <a:br>
              <a:rPr lang="es-ES" b="1" dirty="0"/>
            </a:br>
            <a:r>
              <a:rPr lang="es-ES" b="1" dirty="0"/>
              <a:t>Plazo:</a:t>
            </a:r>
            <a:r>
              <a:rPr lang="es-ES" dirty="0"/>
              <a:t> Hasta 48 meses con 6 de gracia para capital.</a:t>
            </a:r>
            <a:br>
              <a:rPr lang="es-ES" dirty="0"/>
            </a:br>
            <a:r>
              <a:rPr lang="es-ES" b="1" dirty="0"/>
              <a:t>Interés: </a:t>
            </a:r>
            <a:r>
              <a:rPr lang="es-ES" dirty="0"/>
              <a:t>En definición. Posee subsidio del Gobierno de San Juan de 11%</a:t>
            </a:r>
            <a:br>
              <a:rPr lang="es-ES" dirty="0"/>
            </a:br>
            <a:r>
              <a:rPr lang="es-ES" b="1" dirty="0"/>
              <a:t>Garantía:</a:t>
            </a:r>
            <a:r>
              <a:rPr lang="es-ES" dirty="0"/>
              <a:t> Sola firma, fianza o garantías reales.</a:t>
            </a:r>
            <a:br>
              <a:rPr lang="es-ES" dirty="0"/>
            </a:br>
            <a:r>
              <a:rPr lang="es-ES" b="1" dirty="0"/>
              <a:t>Vencimiento línea: </a:t>
            </a:r>
            <a:r>
              <a:rPr lang="es-ES" dirty="0"/>
              <a:t>31/03/2023.</a:t>
            </a:r>
            <a:br>
              <a:rPr lang="es-ES" dirty="0"/>
            </a:br>
            <a:r>
              <a:rPr lang="es-ES" b="1" dirty="0"/>
              <a:t>Entidad financiera que otorga el crédito: </a:t>
            </a:r>
            <a:r>
              <a:rPr lang="es-ES" dirty="0"/>
              <a:t>Banco San Juan.</a:t>
            </a:r>
            <a:br>
              <a:rPr lang="es-ES" dirty="0"/>
            </a:br>
            <a:r>
              <a:rPr lang="es-ES" b="1" dirty="0"/>
              <a:t>Elegibilidad a cargo de: </a:t>
            </a:r>
            <a:r>
              <a:rPr lang="es-ES" dirty="0"/>
              <a:t>Ministerio de Minería.</a:t>
            </a:r>
            <a:endParaRPr lang="es-AR" dirty="0"/>
          </a:p>
          <a:p>
            <a:endParaRPr lang="es-AR" dirty="0"/>
          </a:p>
          <a:p>
            <a:endParaRPr lang="es-ES_tradn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7FFEB0-1685-DA20-7B83-14800474C33E}"/>
              </a:ext>
            </a:extLst>
          </p:cNvPr>
          <p:cNvSpPr txBox="1"/>
          <p:nvPr/>
        </p:nvSpPr>
        <p:spPr>
          <a:xfrm>
            <a:off x="315880" y="5594461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AR" sz="1600" dirty="0"/>
          </a:p>
          <a:p>
            <a:endParaRPr lang="es-ES_tradnl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82D8ED9-F49B-7746-81CA-6DE2B5126B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640" y="3680460"/>
            <a:ext cx="1302156" cy="1298791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A1BE18F2-71B5-C7EB-4E59-E2BEDC06E171}"/>
              </a:ext>
            </a:extLst>
          </p:cNvPr>
          <p:cNvSpPr txBox="1"/>
          <p:nvPr/>
        </p:nvSpPr>
        <p:spPr>
          <a:xfrm>
            <a:off x="625890" y="5175017"/>
            <a:ext cx="1467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Minería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3585884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75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037498" y="447447"/>
            <a:ext cx="555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Expansión Productiva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037498" y="819930"/>
            <a:ext cx="328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Modelo San Juan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4117EA8-5A85-6A0B-8BA0-0178E1F4FC48}"/>
              </a:ext>
            </a:extLst>
          </p:cNvPr>
          <p:cNvSpPr txBox="1"/>
          <p:nvPr/>
        </p:nvSpPr>
        <p:spPr>
          <a:xfrm>
            <a:off x="2170145" y="1587500"/>
            <a:ext cx="7851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La mejor Tasa del País para </a:t>
            </a:r>
            <a:r>
              <a:rPr lang="es-ES" sz="2800" b="1" dirty="0"/>
              <a:t>Créditos a la Producción</a:t>
            </a:r>
            <a:endParaRPr lang="en-US" sz="28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5C9F6E8-48A9-CFF3-9846-5BE28C443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805" y="2453571"/>
            <a:ext cx="1130404" cy="97542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3E8B8F8-6A55-C87E-5FCC-05B85C7A9BC0}"/>
              </a:ext>
            </a:extLst>
          </p:cNvPr>
          <p:cNvSpPr txBox="1"/>
          <p:nvPr/>
        </p:nvSpPr>
        <p:spPr>
          <a:xfrm>
            <a:off x="4009209" y="1984043"/>
            <a:ext cx="492327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LÍNEAS DE CRÉDITO BANCARIAS</a:t>
            </a:r>
            <a:endParaRPr lang="es-AR" sz="2800" dirty="0"/>
          </a:p>
          <a:p>
            <a:endParaRPr lang="es-ES_tradn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80EF70A-338B-9E92-217C-3B06336D0AC5}"/>
              </a:ext>
            </a:extLst>
          </p:cNvPr>
          <p:cNvSpPr txBox="1"/>
          <p:nvPr/>
        </p:nvSpPr>
        <p:spPr>
          <a:xfrm>
            <a:off x="4009209" y="2453571"/>
            <a:ext cx="8280985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LÍNEA REGLAMENTACIÓN 750 20 PARA EL SECTOR PRODUCTIVO</a:t>
            </a:r>
            <a:endParaRPr lang="es-AR" sz="2400" dirty="0"/>
          </a:p>
          <a:p>
            <a:endParaRPr lang="es-ES" b="1" dirty="0"/>
          </a:p>
          <a:p>
            <a:r>
              <a:rPr lang="es-ES" b="1" dirty="0"/>
              <a:t>Destino:</a:t>
            </a:r>
            <a:r>
              <a:rPr lang="es-ES" dirty="0"/>
              <a:t> Créditos destinados a inversiones y capital de trabajo.</a:t>
            </a:r>
            <a:br>
              <a:rPr lang="es-ES" dirty="0"/>
            </a:br>
            <a:r>
              <a:rPr lang="es-ES" b="1" dirty="0"/>
              <a:t>Monto global del Programa: </a:t>
            </a:r>
            <a:r>
              <a:rPr lang="es-ES" dirty="0"/>
              <a:t>$1.000.000.000</a:t>
            </a:r>
            <a:br>
              <a:rPr lang="es-ES" dirty="0"/>
            </a:br>
            <a:r>
              <a:rPr lang="es-ES" b="1" dirty="0"/>
              <a:t>Monto máximo: </a:t>
            </a:r>
            <a:r>
              <a:rPr lang="es-ES" dirty="0"/>
              <a:t>Inversiones sin monto tope. Para capital de trabajo hasta $5.000.000.</a:t>
            </a:r>
            <a:br>
              <a:rPr lang="es-ES" b="1" dirty="0"/>
            </a:br>
            <a:r>
              <a:rPr lang="es-ES" b="1" dirty="0"/>
              <a:t>Plazo:</a:t>
            </a:r>
            <a:r>
              <a:rPr lang="es-ES" dirty="0"/>
              <a:t> Hasta 60 meses con 6 meses de gracia de capital para inversiones y hasta </a:t>
            </a:r>
          </a:p>
          <a:p>
            <a:r>
              <a:rPr lang="es-ES" dirty="0"/>
              <a:t>18 meses para capital de trabajo.</a:t>
            </a:r>
            <a:br>
              <a:rPr lang="es-ES" dirty="0"/>
            </a:br>
            <a:r>
              <a:rPr lang="es-ES" b="1" dirty="0"/>
              <a:t>Interés: </a:t>
            </a:r>
            <a:r>
              <a:rPr lang="es-ES" dirty="0"/>
              <a:t>TNA fija del 25% para inversiones y TNA fija del 33% para capital de trabajo </a:t>
            </a:r>
          </a:p>
          <a:p>
            <a:r>
              <a:rPr lang="es-ES" dirty="0"/>
              <a:t>con subsidio de 8 </a:t>
            </a:r>
            <a:r>
              <a:rPr lang="es-ES" dirty="0" err="1"/>
              <a:t>pp</a:t>
            </a:r>
            <a:r>
              <a:rPr lang="es-ES" dirty="0"/>
              <a:t> de la Provincia hasta 36 meses en inversiones y hasta </a:t>
            </a:r>
          </a:p>
          <a:p>
            <a:r>
              <a:rPr lang="es-ES" dirty="0"/>
              <a:t>12 meses para capital de trabajo.</a:t>
            </a:r>
            <a:br>
              <a:rPr lang="es-ES" dirty="0"/>
            </a:br>
            <a:r>
              <a:rPr lang="es-ES" sz="1600" b="1" dirty="0"/>
              <a:t>Garantía:</a:t>
            </a:r>
            <a:r>
              <a:rPr lang="es-ES" sz="1600" dirty="0"/>
              <a:t> Sola firma, fianza o garantías reales.</a:t>
            </a:r>
            <a:br>
              <a:rPr lang="es-ES" sz="1600" dirty="0"/>
            </a:br>
            <a:r>
              <a:rPr lang="es-ES" sz="1600" b="1" dirty="0"/>
              <a:t>Vencimiento línea: </a:t>
            </a:r>
            <a:r>
              <a:rPr lang="es-ES" sz="1600" dirty="0"/>
              <a:t>30/06/2022.</a:t>
            </a:r>
            <a:br>
              <a:rPr lang="es-ES" sz="1600" dirty="0"/>
            </a:br>
            <a:r>
              <a:rPr lang="es-ES" sz="1600" b="1" dirty="0"/>
              <a:t>Entidad financiera que otorga el crédito: </a:t>
            </a:r>
            <a:r>
              <a:rPr lang="es-ES" sz="1600" dirty="0"/>
              <a:t>Banco Nación.</a:t>
            </a:r>
            <a:br>
              <a:rPr lang="es-ES" sz="1600" dirty="0"/>
            </a:br>
            <a:r>
              <a:rPr lang="es-ES" sz="1600" b="1" dirty="0"/>
              <a:t>Elegibilidad a cargo de: </a:t>
            </a:r>
            <a:r>
              <a:rPr lang="es-ES" sz="1600" dirty="0"/>
              <a:t>Ministerio de Producción y Desarrollo Productivo.</a:t>
            </a:r>
            <a:endParaRPr lang="es-AR" sz="1600" dirty="0"/>
          </a:p>
          <a:p>
            <a:r>
              <a:rPr lang="es-ES" b="1" i="1" dirty="0" err="1"/>
              <a:t>Creditos</a:t>
            </a:r>
            <a:r>
              <a:rPr lang="es-ES" b="1" i="1" dirty="0"/>
              <a:t> otorgados:</a:t>
            </a:r>
            <a:r>
              <a:rPr lang="es-ES" i="1" dirty="0"/>
              <a:t> 44 </a:t>
            </a:r>
            <a:r>
              <a:rPr lang="es-ES" i="1" dirty="0" err="1"/>
              <a:t>creditos</a:t>
            </a:r>
            <a:r>
              <a:rPr lang="es-ES" i="1" dirty="0"/>
              <a:t> a empresas por $ 462 millones de pesos, </a:t>
            </a:r>
          </a:p>
          <a:p>
            <a:r>
              <a:rPr lang="es-ES" i="1" dirty="0"/>
              <a:t>contando con mas de 1000 empleados en dichas empresas.</a:t>
            </a:r>
            <a:endParaRPr lang="es-AR" dirty="0"/>
          </a:p>
          <a:p>
            <a:endParaRPr lang="es-AR" dirty="0"/>
          </a:p>
          <a:p>
            <a:endParaRPr lang="es-ES_tradn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7FFEB0-1685-DA20-7B83-14800474C33E}"/>
              </a:ext>
            </a:extLst>
          </p:cNvPr>
          <p:cNvSpPr txBox="1"/>
          <p:nvPr/>
        </p:nvSpPr>
        <p:spPr>
          <a:xfrm>
            <a:off x="315880" y="5594461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AR" sz="1600" dirty="0"/>
          </a:p>
          <a:p>
            <a:endParaRPr lang="es-ES_tradnl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DA3F918-35E3-25E7-67EC-DE25E4D11596}"/>
              </a:ext>
            </a:extLst>
          </p:cNvPr>
          <p:cNvSpPr txBox="1"/>
          <p:nvPr/>
        </p:nvSpPr>
        <p:spPr>
          <a:xfrm>
            <a:off x="315880" y="5594461"/>
            <a:ext cx="250318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/>
              <a:t>PARA TODOS LOS SECTORES</a:t>
            </a:r>
            <a:endParaRPr lang="es-AR" sz="1600" dirty="0"/>
          </a:p>
          <a:p>
            <a:endParaRPr lang="es-ES_tradnl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804813A6-A55F-3A4C-F66F-A767F2AAE1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80" y="3157265"/>
            <a:ext cx="2437196" cy="243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5667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75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037498" y="447447"/>
            <a:ext cx="555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Expansión Productiva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037498" y="819930"/>
            <a:ext cx="328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Modelo San Juan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4117EA8-5A85-6A0B-8BA0-0178E1F4FC48}"/>
              </a:ext>
            </a:extLst>
          </p:cNvPr>
          <p:cNvSpPr txBox="1"/>
          <p:nvPr/>
        </p:nvSpPr>
        <p:spPr>
          <a:xfrm>
            <a:off x="2170145" y="1587500"/>
            <a:ext cx="7851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La mejor Tasa del País para </a:t>
            </a:r>
            <a:r>
              <a:rPr lang="es-ES" sz="2800" b="1" dirty="0"/>
              <a:t>Créditos a la Producción</a:t>
            </a:r>
            <a:endParaRPr lang="en-US" sz="28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5C9F6E8-48A9-CFF3-9846-5BE28C443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805" y="2453571"/>
            <a:ext cx="1130404" cy="97542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3E8B8F8-6A55-C87E-5FCC-05B85C7A9BC0}"/>
              </a:ext>
            </a:extLst>
          </p:cNvPr>
          <p:cNvSpPr txBox="1"/>
          <p:nvPr/>
        </p:nvSpPr>
        <p:spPr>
          <a:xfrm>
            <a:off x="4009209" y="1984043"/>
            <a:ext cx="492327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LÍNEAS DE CRÉDITO BANCARIAS</a:t>
            </a:r>
            <a:endParaRPr lang="es-AR" sz="2800" dirty="0"/>
          </a:p>
          <a:p>
            <a:endParaRPr lang="es-ES_tradn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80EF70A-338B-9E92-217C-3B06336D0AC5}"/>
              </a:ext>
            </a:extLst>
          </p:cNvPr>
          <p:cNvSpPr txBox="1"/>
          <p:nvPr/>
        </p:nvSpPr>
        <p:spPr>
          <a:xfrm>
            <a:off x="4009209" y="2625021"/>
            <a:ext cx="7081810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LÍNEA DE COSECHA</a:t>
            </a:r>
            <a:endParaRPr lang="es-AR" sz="2800" b="1" dirty="0"/>
          </a:p>
          <a:p>
            <a:endParaRPr lang="es-ES" b="1" dirty="0"/>
          </a:p>
          <a:p>
            <a:r>
              <a:rPr lang="es-ES" b="1" dirty="0"/>
              <a:t>Destino:</a:t>
            </a:r>
            <a:r>
              <a:rPr lang="es-ES" dirty="0"/>
              <a:t> Créditos para cosecha, acarreo y elaboración 2022.</a:t>
            </a:r>
            <a:br>
              <a:rPr lang="es-ES" dirty="0"/>
            </a:br>
            <a:r>
              <a:rPr lang="es-ES" sz="2400" b="1" dirty="0"/>
              <a:t>Monto global del Programa: $700.000.000.</a:t>
            </a:r>
            <a:br>
              <a:rPr lang="es-ES" sz="2400" b="1" dirty="0"/>
            </a:br>
            <a:r>
              <a:rPr lang="es-ES" b="1" dirty="0"/>
              <a:t>Monto máximo:2000 salarios mínimos vitales y móviles ($ 66.000.000)</a:t>
            </a:r>
            <a:br>
              <a:rPr lang="es-ES" b="1" dirty="0"/>
            </a:br>
            <a:r>
              <a:rPr lang="es-ES" b="1" dirty="0"/>
              <a:t>Plazo:</a:t>
            </a:r>
            <a:r>
              <a:rPr lang="es-ES" dirty="0"/>
              <a:t> 300 días.</a:t>
            </a:r>
            <a:br>
              <a:rPr lang="es-ES" dirty="0"/>
            </a:br>
            <a:r>
              <a:rPr lang="es-ES" b="1" dirty="0" err="1"/>
              <a:t>Interés:</a:t>
            </a:r>
            <a:r>
              <a:rPr lang="es-ES" dirty="0" err="1"/>
              <a:t>TNA</a:t>
            </a:r>
            <a:r>
              <a:rPr lang="es-ES" dirty="0"/>
              <a:t> 19,5%. Posee subsidio de tasa del 7% del FONDEP y </a:t>
            </a:r>
          </a:p>
          <a:p>
            <a:r>
              <a:rPr lang="es-ES" dirty="0"/>
              <a:t>del 13,5% de la Provincia de San Juan.</a:t>
            </a:r>
            <a:br>
              <a:rPr lang="es-ES" dirty="0"/>
            </a:br>
            <a:r>
              <a:rPr lang="es-ES" b="1" dirty="0"/>
              <a:t>Garantía:</a:t>
            </a:r>
            <a:r>
              <a:rPr lang="es-ES" dirty="0"/>
              <a:t> Sola firma, fianza o garantías reales.</a:t>
            </a:r>
            <a:br>
              <a:rPr lang="es-ES" dirty="0"/>
            </a:br>
            <a:r>
              <a:rPr lang="es-ES" b="1" dirty="0"/>
              <a:t>Vencimiento línea: </a:t>
            </a:r>
            <a:r>
              <a:rPr lang="es-ES" dirty="0"/>
              <a:t>30/06/2022.</a:t>
            </a:r>
            <a:br>
              <a:rPr lang="es-ES" dirty="0"/>
            </a:br>
            <a:r>
              <a:rPr lang="es-ES" b="1" dirty="0"/>
              <a:t>Entidad financiera que otorga el crédito: </a:t>
            </a:r>
            <a:r>
              <a:rPr lang="es-ES" dirty="0"/>
              <a:t>Banco Nación.</a:t>
            </a:r>
            <a:br>
              <a:rPr lang="es-ES" dirty="0"/>
            </a:br>
            <a:r>
              <a:rPr lang="es-ES" b="1" dirty="0"/>
              <a:t>Elegibilidad a cargo de: </a:t>
            </a:r>
            <a:r>
              <a:rPr lang="es-ES" dirty="0"/>
              <a:t>Ministerio de Producción y Desarrollo Productivo.</a:t>
            </a:r>
            <a:endParaRPr lang="es-AR" dirty="0"/>
          </a:p>
          <a:p>
            <a:endParaRPr lang="es-ES_tradn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7FFEB0-1685-DA20-7B83-14800474C33E}"/>
              </a:ext>
            </a:extLst>
          </p:cNvPr>
          <p:cNvSpPr txBox="1"/>
          <p:nvPr/>
        </p:nvSpPr>
        <p:spPr>
          <a:xfrm>
            <a:off x="315880" y="5594461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AR" sz="1600" dirty="0"/>
          </a:p>
          <a:p>
            <a:endParaRPr lang="es-ES_tradnl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CF1032FA-B20E-4F43-A6DC-521BFE1ACA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364" y="4300214"/>
            <a:ext cx="866035" cy="67238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5CC78E4-AAEA-947B-B6D8-B3D08686FE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915" y="3220309"/>
            <a:ext cx="854717" cy="852507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D8FE6C46-17CB-562B-D677-EC0D42E9D7FA}"/>
              </a:ext>
            </a:extLst>
          </p:cNvPr>
          <p:cNvSpPr txBox="1"/>
          <p:nvPr/>
        </p:nvSpPr>
        <p:spPr>
          <a:xfrm>
            <a:off x="815706" y="5028195"/>
            <a:ext cx="2221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Agricultura</a:t>
            </a:r>
            <a:endParaRPr lang="en-US" sz="2800" b="1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09698154-8F4A-F27C-9D67-774C4295E0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915" y="4010786"/>
            <a:ext cx="1005474" cy="98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53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3646745" y="2448213"/>
            <a:ext cx="72487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Oportunidades para el Desarrollo Productivo</a:t>
            </a:r>
            <a:r>
              <a:rPr lang="es-ES" sz="2800" dirty="0"/>
              <a:t>, </a:t>
            </a:r>
          </a:p>
          <a:p>
            <a:r>
              <a:rPr lang="es-ES" sz="2800" dirty="0"/>
              <a:t>que dan previsibilidad y un ambiente sano de negocios para nuevas inversiones</a:t>
            </a:r>
            <a:endParaRPr lang="en-US" sz="28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295" y="1973838"/>
            <a:ext cx="1961294" cy="214907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520" y="4617156"/>
            <a:ext cx="1077373" cy="941821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1576149" y="4262798"/>
            <a:ext cx="449034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Estado Ordenado,</a:t>
            </a:r>
            <a:r>
              <a:rPr lang="es-ES" sz="3200" dirty="0"/>
              <a:t> </a:t>
            </a:r>
            <a:r>
              <a:rPr lang="es-ES" sz="2800" dirty="0"/>
              <a:t>Equilibrio Fiscal, Muy bajo endeudamiento, Récord de Inversión </a:t>
            </a:r>
            <a:endParaRPr lang="en-US" sz="2800" b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7271120" y="4262798"/>
            <a:ext cx="4707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Paz Social,</a:t>
            </a:r>
            <a:r>
              <a:rPr lang="es-ES" sz="3200" dirty="0"/>
              <a:t> Baja conflictividad laboral y Licencia Social</a:t>
            </a:r>
            <a:endParaRPr lang="en-US" sz="3200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491" y="4648126"/>
            <a:ext cx="1045274" cy="913761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7500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3037498" y="447447"/>
            <a:ext cx="555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Expansión Productiva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3037498" y="819930"/>
            <a:ext cx="328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Modelo San Juan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D888B4A-C10A-F44F-B314-E6A27BF7855A}"/>
              </a:ext>
            </a:extLst>
          </p:cNvPr>
          <p:cNvSpPr/>
          <p:nvPr/>
        </p:nvSpPr>
        <p:spPr>
          <a:xfrm>
            <a:off x="1278295" y="3833208"/>
            <a:ext cx="1961294" cy="2897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solidFill>
                  <a:schemeClr val="tx1"/>
                </a:solidFill>
              </a:rPr>
              <a:t>Entorno favorable</a:t>
            </a:r>
          </a:p>
        </p:txBody>
      </p:sp>
    </p:spTree>
    <p:extLst>
      <p:ext uri="{BB962C8B-B14F-4D97-AF65-F5344CB8AC3E}">
        <p14:creationId xmlns:p14="http://schemas.microsoft.com/office/powerpoint/2010/main" val="2204642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75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037498" y="447447"/>
            <a:ext cx="555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Expansión Productiva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037498" y="819930"/>
            <a:ext cx="328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Modelo San Juan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4117EA8-5A85-6A0B-8BA0-0178E1F4FC48}"/>
              </a:ext>
            </a:extLst>
          </p:cNvPr>
          <p:cNvSpPr txBox="1"/>
          <p:nvPr/>
        </p:nvSpPr>
        <p:spPr>
          <a:xfrm>
            <a:off x="2170145" y="1587500"/>
            <a:ext cx="7851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La mejor Tasa del País para </a:t>
            </a:r>
            <a:r>
              <a:rPr lang="es-ES" sz="2800" b="1" dirty="0"/>
              <a:t>Créditos a la Producción</a:t>
            </a:r>
            <a:endParaRPr lang="en-US" sz="28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5C9F6E8-48A9-CFF3-9846-5BE28C443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805" y="2743971"/>
            <a:ext cx="1130404" cy="97542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80EF70A-338B-9E92-217C-3B06336D0AC5}"/>
              </a:ext>
            </a:extLst>
          </p:cNvPr>
          <p:cNvSpPr txBox="1"/>
          <p:nvPr/>
        </p:nvSpPr>
        <p:spPr>
          <a:xfrm>
            <a:off x="4009209" y="2357831"/>
            <a:ext cx="8303235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LÍNEA RIEGO PRESURIZADO, POZOS, </a:t>
            </a:r>
          </a:p>
          <a:p>
            <a:r>
              <a:rPr lang="es-ES" sz="2800" b="1" dirty="0"/>
              <a:t>ENERGÍA FOTOVOLTAICA Y RESERVORIOS</a:t>
            </a:r>
            <a:endParaRPr lang="es-AR" sz="2800" dirty="0"/>
          </a:p>
          <a:p>
            <a:endParaRPr lang="es-ES" b="1" dirty="0"/>
          </a:p>
          <a:p>
            <a:r>
              <a:rPr lang="es-ES" b="1" dirty="0"/>
              <a:t>Destino:</a:t>
            </a:r>
            <a:r>
              <a:rPr lang="es-ES" dirty="0"/>
              <a:t> Riego por goteo, Energía fotovoltaica, pozos y reservorios para </a:t>
            </a:r>
          </a:p>
          <a:p>
            <a:r>
              <a:rPr lang="es-ES" dirty="0"/>
              <a:t>productores agrícolas.</a:t>
            </a:r>
            <a:br>
              <a:rPr lang="es-ES" dirty="0"/>
            </a:br>
            <a:r>
              <a:rPr lang="es-ES" b="1" dirty="0"/>
              <a:t>Tamaño de empresa: </a:t>
            </a:r>
            <a:r>
              <a:rPr lang="es-ES" dirty="0" err="1"/>
              <a:t>PyMes</a:t>
            </a:r>
            <a:r>
              <a:rPr lang="es-ES" dirty="0"/>
              <a:t>.</a:t>
            </a:r>
            <a:br>
              <a:rPr lang="es-ES" b="1" dirty="0"/>
            </a:br>
            <a:r>
              <a:rPr lang="es-ES" sz="2400" b="1" dirty="0"/>
              <a:t>Monto Global de la </a:t>
            </a:r>
            <a:r>
              <a:rPr lang="es-ES" sz="2400" b="1" dirty="0" err="1"/>
              <a:t>Linea</a:t>
            </a:r>
            <a:r>
              <a:rPr lang="es-ES" sz="2400" b="1" dirty="0"/>
              <a:t>: $ 1.000.000.000 </a:t>
            </a:r>
            <a:r>
              <a:rPr lang="es-ES" b="1" dirty="0"/>
              <a:t>(Mil millones de Pesos)</a:t>
            </a:r>
            <a:endParaRPr lang="es-AR" b="1" dirty="0"/>
          </a:p>
          <a:p>
            <a:r>
              <a:rPr lang="es-ES" sz="2000" b="1" dirty="0"/>
              <a:t>Monto máximo por tomador: Hasta $ 50.000.000</a:t>
            </a:r>
            <a:r>
              <a:rPr lang="es-ES" dirty="0"/>
              <a:t>. (Cincuenta Millones de Pesos)</a:t>
            </a:r>
            <a:br>
              <a:rPr lang="es-ES" dirty="0"/>
            </a:br>
            <a:r>
              <a:rPr lang="es-ES" b="1" dirty="0"/>
              <a:t>Plazo:</a:t>
            </a:r>
            <a:r>
              <a:rPr lang="es-ES" dirty="0"/>
              <a:t> </a:t>
            </a:r>
            <a:r>
              <a:rPr lang="es-ES" b="1" dirty="0"/>
              <a:t>Cultivos Perennes:</a:t>
            </a:r>
            <a:r>
              <a:rPr lang="es-ES" dirty="0"/>
              <a:t> 48 meses con hasta 12 meses de gracia para capital.</a:t>
            </a:r>
            <a:br>
              <a:rPr lang="es-ES" dirty="0"/>
            </a:br>
            <a:r>
              <a:rPr lang="es-ES" b="1" dirty="0"/>
              <a:t>Cultivos anuales:</a:t>
            </a:r>
            <a:r>
              <a:rPr lang="es-ES" dirty="0"/>
              <a:t> 36 meses con hasta 6 meses de gracia para capital.</a:t>
            </a:r>
            <a:br>
              <a:rPr lang="es-ES" dirty="0"/>
            </a:br>
            <a:r>
              <a:rPr lang="es-ES" b="1" dirty="0"/>
              <a:t>Tasa de Interés para la </a:t>
            </a:r>
            <a:r>
              <a:rPr lang="es-ES" b="1" dirty="0" err="1"/>
              <a:t>Mipymes</a:t>
            </a:r>
            <a:r>
              <a:rPr lang="es-ES" b="1" dirty="0"/>
              <a:t>: 25</a:t>
            </a:r>
            <a:r>
              <a:rPr lang="es-ES" dirty="0"/>
              <a:t>% Anual los tres primeros años. </a:t>
            </a:r>
          </a:p>
          <a:p>
            <a:r>
              <a:rPr lang="es-ES" dirty="0"/>
              <a:t>Luego de los 3 años es Tasa Variable con subsidio de 15 puntos </a:t>
            </a:r>
          </a:p>
          <a:p>
            <a:r>
              <a:rPr lang="es-ES" dirty="0"/>
              <a:t>(10% Gobierno de San Juan y 5% </a:t>
            </a:r>
            <a:r>
              <a:rPr lang="es-ES" dirty="0" err="1"/>
              <a:t>Nacion</a:t>
            </a:r>
            <a:r>
              <a:rPr lang="es-ES" dirty="0"/>
              <a:t>)</a:t>
            </a:r>
            <a:br>
              <a:rPr lang="es-ES" dirty="0"/>
            </a:br>
            <a:r>
              <a:rPr lang="es-ES" b="1" dirty="0"/>
              <a:t>Garantía:</a:t>
            </a:r>
            <a:r>
              <a:rPr lang="es-ES" dirty="0"/>
              <a:t> Sola Firma, Fianza, Hipoteca </a:t>
            </a:r>
            <a:r>
              <a:rPr lang="es-ES" dirty="0" err="1"/>
              <a:t>ó</a:t>
            </a:r>
            <a:r>
              <a:rPr lang="es-ES" dirty="0"/>
              <a:t> Aval de SGR o </a:t>
            </a:r>
            <a:r>
              <a:rPr lang="es-ES" dirty="0" err="1"/>
              <a:t>Garantia</a:t>
            </a:r>
            <a:r>
              <a:rPr lang="es-ES" dirty="0"/>
              <a:t> San Juan.</a:t>
            </a:r>
            <a:br>
              <a:rPr lang="es-ES" dirty="0"/>
            </a:br>
            <a:endParaRPr lang="es-AR" dirty="0"/>
          </a:p>
          <a:p>
            <a:endParaRPr lang="es-ES_tradn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7FFEB0-1685-DA20-7B83-14800474C33E}"/>
              </a:ext>
            </a:extLst>
          </p:cNvPr>
          <p:cNvSpPr txBox="1"/>
          <p:nvPr/>
        </p:nvSpPr>
        <p:spPr>
          <a:xfrm>
            <a:off x="315880" y="5594461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AR" sz="1600" dirty="0"/>
          </a:p>
          <a:p>
            <a:endParaRPr lang="es-ES_tradnl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CF1032FA-B20E-4F43-A6DC-521BFE1ACA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6353" y="3802178"/>
            <a:ext cx="584124" cy="45351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5CC78E4-AAEA-947B-B6D8-B3D08686FE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932" y="2976872"/>
            <a:ext cx="531322" cy="529948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D8FE6C46-17CB-562B-D677-EC0D42E9D7FA}"/>
              </a:ext>
            </a:extLst>
          </p:cNvPr>
          <p:cNvSpPr txBox="1"/>
          <p:nvPr/>
        </p:nvSpPr>
        <p:spPr>
          <a:xfrm>
            <a:off x="315880" y="4323699"/>
            <a:ext cx="2221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Agricultura</a:t>
            </a:r>
            <a:endParaRPr lang="en-US" sz="2000" b="1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09698154-8F4A-F27C-9D67-774C4295E0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932" y="3639913"/>
            <a:ext cx="652421" cy="64211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D7F43A8-B2A3-F493-D264-5ED74919FC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553" y="4791818"/>
            <a:ext cx="1160608" cy="1157609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E3263360-FED4-AE25-1808-E52C88E954F1}"/>
              </a:ext>
            </a:extLst>
          </p:cNvPr>
          <p:cNvSpPr txBox="1"/>
          <p:nvPr/>
        </p:nvSpPr>
        <p:spPr>
          <a:xfrm>
            <a:off x="645342" y="6025348"/>
            <a:ext cx="1398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Industria</a:t>
            </a:r>
            <a:endParaRPr lang="en-US" b="1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76DA9C4-606F-2A6B-7E59-A5597E1793E7}"/>
              </a:ext>
            </a:extLst>
          </p:cNvPr>
          <p:cNvSpPr txBox="1"/>
          <p:nvPr/>
        </p:nvSpPr>
        <p:spPr>
          <a:xfrm>
            <a:off x="178515" y="2086191"/>
            <a:ext cx="323043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/>
              <a:t>NUEVAS LINEAS BANCARIAS</a:t>
            </a:r>
          </a:p>
          <a:p>
            <a:r>
              <a:rPr lang="es-ES" sz="2000" b="1" dirty="0"/>
              <a:t> (Operativas próximamente) </a:t>
            </a:r>
            <a:endParaRPr lang="es-AR" sz="2000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74339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75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037498" y="447447"/>
            <a:ext cx="555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Expansión Productiva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037498" y="819930"/>
            <a:ext cx="328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Modelo San Juan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4117EA8-5A85-6A0B-8BA0-0178E1F4FC48}"/>
              </a:ext>
            </a:extLst>
          </p:cNvPr>
          <p:cNvSpPr txBox="1"/>
          <p:nvPr/>
        </p:nvSpPr>
        <p:spPr>
          <a:xfrm>
            <a:off x="2170145" y="1587500"/>
            <a:ext cx="7851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La mejor Tasa del País para </a:t>
            </a:r>
            <a:r>
              <a:rPr lang="es-ES" sz="2800" b="1" dirty="0"/>
              <a:t>Créditos a la Producción</a:t>
            </a:r>
            <a:endParaRPr lang="en-US" sz="28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5C9F6E8-48A9-CFF3-9846-5BE28C443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623" y="2659766"/>
            <a:ext cx="1130404" cy="97542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3E8B8F8-6A55-C87E-5FCC-05B85C7A9BC0}"/>
              </a:ext>
            </a:extLst>
          </p:cNvPr>
          <p:cNvSpPr txBox="1"/>
          <p:nvPr/>
        </p:nvSpPr>
        <p:spPr>
          <a:xfrm>
            <a:off x="178333" y="2074268"/>
            <a:ext cx="323043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/>
              <a:t>NUEVAS LINEAS BANCARIAS</a:t>
            </a:r>
          </a:p>
          <a:p>
            <a:r>
              <a:rPr lang="es-ES" sz="2000" b="1" dirty="0"/>
              <a:t> (Operativas próximamente) </a:t>
            </a:r>
            <a:endParaRPr lang="es-AR" sz="2000" dirty="0"/>
          </a:p>
          <a:p>
            <a:endParaRPr lang="es-ES_tradn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80EF70A-338B-9E92-217C-3B06336D0AC5}"/>
              </a:ext>
            </a:extLst>
          </p:cNvPr>
          <p:cNvSpPr txBox="1"/>
          <p:nvPr/>
        </p:nvSpPr>
        <p:spPr>
          <a:xfrm>
            <a:off x="4011041" y="2265888"/>
            <a:ext cx="8343503" cy="5109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AGROEXPORTADOR:</a:t>
            </a:r>
            <a:endParaRPr lang="es-AR" sz="2800" dirty="0"/>
          </a:p>
          <a:p>
            <a:r>
              <a:rPr lang="es-ES" sz="2800" b="1" dirty="0"/>
              <a:t>LINEA IMPULSO A LAS EXPORTACIONES </a:t>
            </a:r>
          </a:p>
          <a:p>
            <a:r>
              <a:rPr lang="es-ES" sz="2800" b="1" dirty="0"/>
              <a:t>PARA EL SECTOR DE FRUTOS SECOS. </a:t>
            </a:r>
            <a:endParaRPr lang="es-AR" sz="2800" dirty="0"/>
          </a:p>
          <a:p>
            <a:r>
              <a:rPr lang="es-ES" b="1" dirty="0"/>
              <a:t>Destino:</a:t>
            </a:r>
            <a:r>
              <a:rPr lang="es-ES" dirty="0"/>
              <a:t>  Créditos a MIPYMES para realizar nuevas plantaciones de frutos secos </a:t>
            </a:r>
          </a:p>
          <a:p>
            <a:r>
              <a:rPr lang="es-ES" dirty="0"/>
              <a:t>(pistacho, nueces y almendras) , incluyendo capital de trabajo hasta el 20% del monto </a:t>
            </a:r>
          </a:p>
          <a:p>
            <a:r>
              <a:rPr lang="es-ES" dirty="0"/>
              <a:t>del </a:t>
            </a:r>
            <a:r>
              <a:rPr lang="es-ES" dirty="0" err="1"/>
              <a:t>credito</a:t>
            </a:r>
            <a:r>
              <a:rPr lang="es-ES" dirty="0"/>
              <a:t>.</a:t>
            </a:r>
            <a:endParaRPr lang="es-AR" dirty="0"/>
          </a:p>
          <a:p>
            <a:r>
              <a:rPr lang="es-ES" b="1" dirty="0"/>
              <a:t>Tamaño de empresa: </a:t>
            </a:r>
            <a:r>
              <a:rPr lang="es-ES" dirty="0" err="1"/>
              <a:t>PyMes</a:t>
            </a:r>
            <a:r>
              <a:rPr lang="es-ES" dirty="0"/>
              <a:t>.</a:t>
            </a:r>
            <a:endParaRPr lang="es-AR" dirty="0"/>
          </a:p>
          <a:p>
            <a:r>
              <a:rPr lang="es-ES" sz="2400" b="1" dirty="0"/>
              <a:t>Monto Global de la </a:t>
            </a:r>
            <a:r>
              <a:rPr lang="es-ES" sz="2400" b="1" dirty="0" err="1"/>
              <a:t>Linea</a:t>
            </a:r>
            <a:r>
              <a:rPr lang="es-ES" sz="2400" b="1" dirty="0"/>
              <a:t>: $ 500.000.000 </a:t>
            </a:r>
            <a:r>
              <a:rPr lang="es-ES" dirty="0"/>
              <a:t>( Quinientos Millones de Pesos)</a:t>
            </a:r>
            <a:br>
              <a:rPr lang="es-ES" b="1" dirty="0"/>
            </a:br>
            <a:r>
              <a:rPr lang="es-ES" sz="2000" b="1" dirty="0"/>
              <a:t>Monto máximo: Hasta $ 100.000.000. </a:t>
            </a:r>
            <a:r>
              <a:rPr lang="es-ES" dirty="0"/>
              <a:t>( Cien Millones de Pesos)</a:t>
            </a:r>
            <a:br>
              <a:rPr lang="es-ES" dirty="0"/>
            </a:br>
            <a:r>
              <a:rPr lang="es-ES" b="1" dirty="0"/>
              <a:t>Plazo:</a:t>
            </a:r>
            <a:r>
              <a:rPr lang="es-ES" dirty="0"/>
              <a:t> Hasta 60 meses con periodo de gracia para capital superior a 12 meses.</a:t>
            </a:r>
            <a:br>
              <a:rPr lang="es-ES" dirty="0"/>
            </a:br>
            <a:r>
              <a:rPr lang="es-ES" b="1" dirty="0"/>
              <a:t>Tasa de Interés para la </a:t>
            </a:r>
            <a:r>
              <a:rPr lang="es-ES" b="1" dirty="0" err="1"/>
              <a:t>Mipymes</a:t>
            </a:r>
            <a:r>
              <a:rPr lang="es-ES" dirty="0"/>
              <a:t>: 29% Anual los tres primeros años. </a:t>
            </a:r>
          </a:p>
          <a:p>
            <a:r>
              <a:rPr lang="es-ES" dirty="0"/>
              <a:t>Luego de los 3 años es Tasa Variable con subsidio de 11 puntos </a:t>
            </a:r>
          </a:p>
          <a:p>
            <a:r>
              <a:rPr lang="es-ES" dirty="0"/>
              <a:t>(6% Gobierno de San Juan y 5% </a:t>
            </a:r>
            <a:r>
              <a:rPr lang="es-ES" dirty="0" err="1"/>
              <a:t>Nacion</a:t>
            </a:r>
            <a:r>
              <a:rPr lang="es-ES" dirty="0"/>
              <a:t>)</a:t>
            </a:r>
            <a:br>
              <a:rPr lang="es-ES" dirty="0"/>
            </a:br>
            <a:r>
              <a:rPr lang="es-ES" b="1" dirty="0"/>
              <a:t>Garantía:</a:t>
            </a:r>
            <a:r>
              <a:rPr lang="es-ES" dirty="0"/>
              <a:t> Sola Firma, Fianza, Hipoteca </a:t>
            </a:r>
            <a:r>
              <a:rPr lang="es-ES" dirty="0" err="1"/>
              <a:t>ó</a:t>
            </a:r>
            <a:r>
              <a:rPr lang="es-ES" dirty="0"/>
              <a:t> Aval de SGR o </a:t>
            </a:r>
            <a:r>
              <a:rPr lang="es-ES" dirty="0" err="1"/>
              <a:t>Garantia</a:t>
            </a:r>
            <a:r>
              <a:rPr lang="es-ES" dirty="0"/>
              <a:t> San Juan.</a:t>
            </a:r>
            <a:br>
              <a:rPr lang="es-ES" dirty="0"/>
            </a:br>
            <a:endParaRPr lang="es-AR" dirty="0"/>
          </a:p>
          <a:p>
            <a:endParaRPr lang="es-ES_tradn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7FFEB0-1685-DA20-7B83-14800474C33E}"/>
              </a:ext>
            </a:extLst>
          </p:cNvPr>
          <p:cNvSpPr txBox="1"/>
          <p:nvPr/>
        </p:nvSpPr>
        <p:spPr>
          <a:xfrm>
            <a:off x="315880" y="5594461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AR" sz="1600" dirty="0"/>
          </a:p>
          <a:p>
            <a:endParaRPr lang="es-ES_tradnl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CF1032FA-B20E-4F43-A6DC-521BFE1ACA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6353" y="4254306"/>
            <a:ext cx="584124" cy="45351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5CC78E4-AAEA-947B-B6D8-B3D08686FE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932" y="3429000"/>
            <a:ext cx="531322" cy="529948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D8FE6C46-17CB-562B-D677-EC0D42E9D7FA}"/>
              </a:ext>
            </a:extLst>
          </p:cNvPr>
          <p:cNvSpPr txBox="1"/>
          <p:nvPr/>
        </p:nvSpPr>
        <p:spPr>
          <a:xfrm>
            <a:off x="315880" y="4775827"/>
            <a:ext cx="2221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Agricultura</a:t>
            </a:r>
            <a:endParaRPr lang="en-US" sz="2000" b="1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09698154-8F4A-F27C-9D67-774C4295E0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932" y="4092041"/>
            <a:ext cx="652421" cy="64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815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75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037498" y="447447"/>
            <a:ext cx="555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Expansión Productiva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037498" y="819930"/>
            <a:ext cx="328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Modelo San Juan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4117EA8-5A85-6A0B-8BA0-0178E1F4FC48}"/>
              </a:ext>
            </a:extLst>
          </p:cNvPr>
          <p:cNvSpPr txBox="1"/>
          <p:nvPr/>
        </p:nvSpPr>
        <p:spPr>
          <a:xfrm>
            <a:off x="2170145" y="1587500"/>
            <a:ext cx="7851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La mejor Tasa del País para </a:t>
            </a:r>
            <a:r>
              <a:rPr lang="es-ES" sz="2800" b="1" dirty="0"/>
              <a:t>Créditos a la Producción</a:t>
            </a:r>
            <a:endParaRPr lang="en-US" sz="28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5C9F6E8-48A9-CFF3-9846-5BE28C443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753" y="2762112"/>
            <a:ext cx="1130404" cy="97542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3E8B8F8-6A55-C87E-5FCC-05B85C7A9BC0}"/>
              </a:ext>
            </a:extLst>
          </p:cNvPr>
          <p:cNvSpPr txBox="1"/>
          <p:nvPr/>
        </p:nvSpPr>
        <p:spPr>
          <a:xfrm>
            <a:off x="178333" y="2074268"/>
            <a:ext cx="323043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/>
              <a:t>NUEVAS LINEAS BANCARIAS</a:t>
            </a:r>
          </a:p>
          <a:p>
            <a:r>
              <a:rPr lang="es-ES" sz="2000" b="1" dirty="0"/>
              <a:t> (Operativas próximamente) </a:t>
            </a:r>
            <a:endParaRPr lang="es-AR" sz="2000" dirty="0"/>
          </a:p>
          <a:p>
            <a:endParaRPr lang="es-ES_tradn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80EF70A-338B-9E92-217C-3B06336D0AC5}"/>
              </a:ext>
            </a:extLst>
          </p:cNvPr>
          <p:cNvSpPr txBox="1"/>
          <p:nvPr/>
        </p:nvSpPr>
        <p:spPr>
          <a:xfrm>
            <a:off x="3901157" y="2265888"/>
            <a:ext cx="8536952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LINEA DE CREDITO SECTOR HORTICOLA </a:t>
            </a:r>
          </a:p>
          <a:p>
            <a:r>
              <a:rPr lang="es-ES" sz="2800" b="1" dirty="0"/>
              <a:t>PARA INVERSIONES QUE SUSTITUYAN IMPORTACIONES </a:t>
            </a:r>
            <a:endParaRPr lang="es-AR" sz="2800" dirty="0"/>
          </a:p>
          <a:p>
            <a:pPr lvl="0"/>
            <a:endParaRPr lang="es-ES" b="1" dirty="0"/>
          </a:p>
          <a:p>
            <a:pPr lvl="0"/>
            <a:r>
              <a:rPr lang="es-ES" b="1" dirty="0"/>
              <a:t>Destino:</a:t>
            </a:r>
            <a:r>
              <a:rPr lang="es-ES" dirty="0"/>
              <a:t> Créditos a MIPYMES para realizar nuevas plantaciones de hortalizas </a:t>
            </a:r>
          </a:p>
          <a:p>
            <a:pPr lvl="0"/>
            <a:r>
              <a:rPr lang="es-ES" dirty="0"/>
              <a:t>propiciando el sector del tomate industria.</a:t>
            </a:r>
            <a:endParaRPr lang="es-AR" dirty="0"/>
          </a:p>
          <a:p>
            <a:pPr lvl="0"/>
            <a:r>
              <a:rPr lang="es-ES" b="1" dirty="0"/>
              <a:t>Plazos</a:t>
            </a:r>
            <a:r>
              <a:rPr lang="es-ES" dirty="0"/>
              <a:t>: Hasta 48 meses con 12 meses de gracia para capital.</a:t>
            </a:r>
            <a:endParaRPr lang="es-AR" dirty="0"/>
          </a:p>
          <a:p>
            <a:pPr lvl="0"/>
            <a:r>
              <a:rPr lang="es-ES" b="1" dirty="0"/>
              <a:t>Monto Global de la Línea</a:t>
            </a:r>
            <a:r>
              <a:rPr lang="es-ES" dirty="0"/>
              <a:t>: $ 500.000.000 ( Quinientos Millones de Pesos)</a:t>
            </a:r>
            <a:endParaRPr lang="es-AR" dirty="0"/>
          </a:p>
          <a:p>
            <a:pPr lvl="0"/>
            <a:r>
              <a:rPr lang="es-ES" b="1" dirty="0"/>
              <a:t>Monto máximo por tomador</a:t>
            </a:r>
            <a:r>
              <a:rPr lang="es-ES" dirty="0"/>
              <a:t>: $ 30.000.000 ( Treinta millones de pesos)</a:t>
            </a:r>
            <a:endParaRPr lang="es-AR" dirty="0"/>
          </a:p>
          <a:p>
            <a:r>
              <a:rPr lang="es-ES" b="1" dirty="0"/>
              <a:t>Tasa de Interés para la </a:t>
            </a:r>
            <a:r>
              <a:rPr lang="es-ES" b="1" dirty="0" err="1"/>
              <a:t>Mipymes</a:t>
            </a:r>
            <a:r>
              <a:rPr lang="es-ES" dirty="0"/>
              <a:t>: 29% Anual los tres primeros años. </a:t>
            </a:r>
          </a:p>
          <a:p>
            <a:r>
              <a:rPr lang="es-ES" dirty="0"/>
              <a:t>Luego de los 3 años es Tasa Variable con subsidio de 11 puntos </a:t>
            </a:r>
          </a:p>
          <a:p>
            <a:r>
              <a:rPr lang="es-ES" dirty="0"/>
              <a:t>(6% Gobierno de San Juan y 5% </a:t>
            </a:r>
            <a:r>
              <a:rPr lang="es-ES" dirty="0" err="1"/>
              <a:t>Nacion</a:t>
            </a:r>
            <a:r>
              <a:rPr lang="es-ES" dirty="0"/>
              <a:t>)</a:t>
            </a:r>
            <a:br>
              <a:rPr lang="es-ES" dirty="0"/>
            </a:br>
            <a:r>
              <a:rPr lang="es-ES" b="1" dirty="0"/>
              <a:t>Garantía:</a:t>
            </a:r>
            <a:r>
              <a:rPr lang="es-ES" dirty="0"/>
              <a:t> Sola Firma, Fianza, Hipoteca </a:t>
            </a:r>
            <a:r>
              <a:rPr lang="es-ES" dirty="0" err="1"/>
              <a:t>ó</a:t>
            </a:r>
            <a:r>
              <a:rPr lang="es-ES" dirty="0"/>
              <a:t> Aval de SGR o </a:t>
            </a:r>
            <a:r>
              <a:rPr lang="es-ES" dirty="0" err="1"/>
              <a:t>Garantia</a:t>
            </a:r>
            <a:r>
              <a:rPr lang="es-ES" dirty="0"/>
              <a:t> San Juan.</a:t>
            </a:r>
            <a:br>
              <a:rPr lang="es-ES" dirty="0"/>
            </a:br>
            <a:endParaRPr lang="es-AR" dirty="0"/>
          </a:p>
          <a:p>
            <a:endParaRPr lang="es-ES_tradn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7FFEB0-1685-DA20-7B83-14800474C33E}"/>
              </a:ext>
            </a:extLst>
          </p:cNvPr>
          <p:cNvSpPr txBox="1"/>
          <p:nvPr/>
        </p:nvSpPr>
        <p:spPr>
          <a:xfrm>
            <a:off x="315880" y="5594461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AR" sz="1600" dirty="0"/>
          </a:p>
          <a:p>
            <a:endParaRPr lang="es-ES_tradnl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CF1032FA-B20E-4F43-A6DC-521BFE1ACA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6353" y="4254306"/>
            <a:ext cx="584124" cy="45351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5CC78E4-AAEA-947B-B6D8-B3D08686FE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932" y="3429000"/>
            <a:ext cx="531322" cy="529948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D8FE6C46-17CB-562B-D677-EC0D42E9D7FA}"/>
              </a:ext>
            </a:extLst>
          </p:cNvPr>
          <p:cNvSpPr txBox="1"/>
          <p:nvPr/>
        </p:nvSpPr>
        <p:spPr>
          <a:xfrm>
            <a:off x="315880" y="4775827"/>
            <a:ext cx="2221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Agricultura</a:t>
            </a:r>
            <a:endParaRPr lang="en-US" sz="2000" b="1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09698154-8F4A-F27C-9D67-774C4295E0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932" y="4092041"/>
            <a:ext cx="652421" cy="64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9747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75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037498" y="447447"/>
            <a:ext cx="555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Expansión Productiva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037498" y="819930"/>
            <a:ext cx="328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Modelo San Juan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4117EA8-5A85-6A0B-8BA0-0178E1F4FC48}"/>
              </a:ext>
            </a:extLst>
          </p:cNvPr>
          <p:cNvSpPr txBox="1"/>
          <p:nvPr/>
        </p:nvSpPr>
        <p:spPr>
          <a:xfrm>
            <a:off x="2170145" y="1587500"/>
            <a:ext cx="7851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La mejor Tasa del País para </a:t>
            </a:r>
            <a:r>
              <a:rPr lang="es-ES" sz="2800" b="1" dirty="0"/>
              <a:t>Créditos a la Producción</a:t>
            </a:r>
            <a:endParaRPr lang="en-US" sz="28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5C9F6E8-48A9-CFF3-9846-5BE28C443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753" y="2762112"/>
            <a:ext cx="1130404" cy="97542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3E8B8F8-6A55-C87E-5FCC-05B85C7A9BC0}"/>
              </a:ext>
            </a:extLst>
          </p:cNvPr>
          <p:cNvSpPr txBox="1"/>
          <p:nvPr/>
        </p:nvSpPr>
        <p:spPr>
          <a:xfrm>
            <a:off x="178333" y="2074268"/>
            <a:ext cx="323043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/>
              <a:t>NUEVAS LINEAS BANCARIAS</a:t>
            </a:r>
          </a:p>
          <a:p>
            <a:r>
              <a:rPr lang="es-ES" sz="2000" b="1" dirty="0"/>
              <a:t> (Operativas próximamente) </a:t>
            </a:r>
            <a:endParaRPr lang="es-AR" sz="2000" dirty="0"/>
          </a:p>
          <a:p>
            <a:endParaRPr lang="es-ES_tradn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80EF70A-338B-9E92-217C-3B06336D0AC5}"/>
              </a:ext>
            </a:extLst>
          </p:cNvPr>
          <p:cNvSpPr txBox="1"/>
          <p:nvPr/>
        </p:nvSpPr>
        <p:spPr>
          <a:xfrm>
            <a:off x="3901157" y="2265888"/>
            <a:ext cx="8375691" cy="4308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LINEA LEASING BANCO SAN JUAN</a:t>
            </a:r>
            <a:endParaRPr lang="es-AR" sz="2800" dirty="0"/>
          </a:p>
          <a:p>
            <a:pPr lvl="0"/>
            <a:endParaRPr lang="es-ES" b="1" dirty="0"/>
          </a:p>
          <a:p>
            <a:pPr lvl="0"/>
            <a:r>
              <a:rPr lang="es-ES" b="1" dirty="0"/>
              <a:t>Destino:</a:t>
            </a:r>
            <a:r>
              <a:rPr lang="es-ES" dirty="0"/>
              <a:t> Leasing de Bienes de origen nacional directamente relacionados a la actividad </a:t>
            </a:r>
          </a:p>
          <a:p>
            <a:pPr lvl="0"/>
            <a:r>
              <a:rPr lang="es-ES" dirty="0"/>
              <a:t>productiva de la empresa. Bienes importados siempre que se certifique “previamente” </a:t>
            </a:r>
          </a:p>
          <a:p>
            <a:pPr lvl="0"/>
            <a:r>
              <a:rPr lang="es-ES" dirty="0"/>
              <a:t>con ADIMRA la NO existencia de producción nacional.</a:t>
            </a:r>
            <a:endParaRPr lang="es-AR" dirty="0"/>
          </a:p>
          <a:p>
            <a:pPr lvl="0"/>
            <a:r>
              <a:rPr lang="es-ES" b="1" dirty="0"/>
              <a:t>Plazos</a:t>
            </a:r>
            <a:r>
              <a:rPr lang="es-ES" dirty="0"/>
              <a:t>: Desde 24 hasta 61 meses.</a:t>
            </a:r>
            <a:endParaRPr lang="es-AR" dirty="0"/>
          </a:p>
          <a:p>
            <a:pPr lvl="0"/>
            <a:r>
              <a:rPr lang="es-ES" sz="2400" b="1" dirty="0"/>
              <a:t>Monto Global de la Línea: $ 1.000.000.000</a:t>
            </a:r>
            <a:r>
              <a:rPr lang="es-ES" b="1" dirty="0"/>
              <a:t> (Mil millones de Pesos)</a:t>
            </a:r>
            <a:endParaRPr lang="es-AR" dirty="0"/>
          </a:p>
          <a:p>
            <a:pPr lvl="0"/>
            <a:r>
              <a:rPr lang="es-ES" sz="2400" dirty="0"/>
              <a:t>Monto máximo por tomador: $ 75.000.000 </a:t>
            </a:r>
          </a:p>
          <a:p>
            <a:pPr lvl="0"/>
            <a:r>
              <a:rPr lang="es-ES" dirty="0"/>
              <a:t>( Setenta y cinco millones de pesos)</a:t>
            </a:r>
            <a:endParaRPr lang="es-AR" dirty="0"/>
          </a:p>
          <a:p>
            <a:endParaRPr lang="es-ES" b="1" dirty="0"/>
          </a:p>
          <a:p>
            <a:r>
              <a:rPr lang="es-ES" b="1" dirty="0"/>
              <a:t>Tasa de Interés para la </a:t>
            </a:r>
            <a:r>
              <a:rPr lang="es-ES" b="1" dirty="0" err="1"/>
              <a:t>Mipymes</a:t>
            </a:r>
            <a:r>
              <a:rPr lang="es-ES" dirty="0"/>
              <a:t>: TNA 24%</a:t>
            </a:r>
            <a:br>
              <a:rPr lang="es-ES" dirty="0"/>
            </a:br>
            <a:r>
              <a:rPr lang="es-ES" b="1" dirty="0"/>
              <a:t>Garantía:</a:t>
            </a:r>
            <a:r>
              <a:rPr lang="es-ES" dirty="0"/>
              <a:t> Leasing.</a:t>
            </a:r>
            <a:br>
              <a:rPr lang="es-ES" dirty="0"/>
            </a:br>
            <a:r>
              <a:rPr lang="es-ES" b="1" dirty="0"/>
              <a:t>Entidad financiera que otorga el Leasing: </a:t>
            </a:r>
            <a:r>
              <a:rPr lang="es-ES" dirty="0"/>
              <a:t>Banco San Juan</a:t>
            </a:r>
            <a:endParaRPr lang="es-AR" dirty="0"/>
          </a:p>
          <a:p>
            <a:endParaRPr lang="es-ES_tradn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7FFEB0-1685-DA20-7B83-14800474C33E}"/>
              </a:ext>
            </a:extLst>
          </p:cNvPr>
          <p:cNvSpPr txBox="1"/>
          <p:nvPr/>
        </p:nvSpPr>
        <p:spPr>
          <a:xfrm>
            <a:off x="315880" y="5594461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AR" sz="1600" dirty="0"/>
          </a:p>
          <a:p>
            <a:endParaRPr lang="es-ES_tradnl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68043D9-FFA1-1220-80C7-874A8D970598}"/>
              </a:ext>
            </a:extLst>
          </p:cNvPr>
          <p:cNvSpPr txBox="1"/>
          <p:nvPr/>
        </p:nvSpPr>
        <p:spPr>
          <a:xfrm>
            <a:off x="315880" y="5594461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AR" sz="1600" dirty="0"/>
          </a:p>
          <a:p>
            <a:endParaRPr lang="es-ES_tradnl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197BAE6-77F6-562E-091B-9BC6B4B5703D}"/>
              </a:ext>
            </a:extLst>
          </p:cNvPr>
          <p:cNvSpPr txBox="1"/>
          <p:nvPr/>
        </p:nvSpPr>
        <p:spPr>
          <a:xfrm>
            <a:off x="282885" y="5496349"/>
            <a:ext cx="250318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/>
              <a:t>PARA TODOS LOS SECTORES</a:t>
            </a:r>
            <a:endParaRPr lang="es-AR" sz="1600" dirty="0"/>
          </a:p>
          <a:p>
            <a:endParaRPr lang="es-ES_tradnl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CC31B434-5546-2678-661F-07CC25D848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80" y="3157265"/>
            <a:ext cx="2437196" cy="243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314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75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037498" y="447447"/>
            <a:ext cx="555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Expansión Productiva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037498" y="819930"/>
            <a:ext cx="328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Modelo San Juan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4117EA8-5A85-6A0B-8BA0-0178E1F4FC48}"/>
              </a:ext>
            </a:extLst>
          </p:cNvPr>
          <p:cNvSpPr txBox="1"/>
          <p:nvPr/>
        </p:nvSpPr>
        <p:spPr>
          <a:xfrm>
            <a:off x="2170145" y="1587500"/>
            <a:ext cx="7851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La mejor Tasa del País para </a:t>
            </a:r>
            <a:r>
              <a:rPr lang="es-ES" sz="2800" b="1" dirty="0"/>
              <a:t>Créditos a la Producción</a:t>
            </a:r>
            <a:endParaRPr lang="en-US" sz="28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3E8B8F8-6A55-C87E-5FCC-05B85C7A9BC0}"/>
              </a:ext>
            </a:extLst>
          </p:cNvPr>
          <p:cNvSpPr txBox="1"/>
          <p:nvPr/>
        </p:nvSpPr>
        <p:spPr>
          <a:xfrm>
            <a:off x="178333" y="2270736"/>
            <a:ext cx="295254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/>
              <a:t>Aportes No Reembolsable</a:t>
            </a:r>
          </a:p>
          <a:p>
            <a:endParaRPr lang="es-AR" sz="2000" dirty="0"/>
          </a:p>
          <a:p>
            <a:endParaRPr lang="es-ES_tradn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80EF70A-338B-9E92-217C-3B06336D0AC5}"/>
              </a:ext>
            </a:extLst>
          </p:cNvPr>
          <p:cNvSpPr txBox="1"/>
          <p:nvPr/>
        </p:nvSpPr>
        <p:spPr>
          <a:xfrm>
            <a:off x="3784478" y="2933107"/>
            <a:ext cx="8505983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ANR PARA RIEGO POR GOTEO, PROVINCIA DE SAN JUAN</a:t>
            </a:r>
            <a:endParaRPr lang="es-AR" sz="2800" dirty="0"/>
          </a:p>
          <a:p>
            <a:endParaRPr lang="es-ES" b="1" dirty="0"/>
          </a:p>
          <a:p>
            <a:r>
              <a:rPr lang="es-ES" b="1" dirty="0"/>
              <a:t>Subsidio de hasta 2 hectáreas de riego para productores de hasta 5  hectáreas.</a:t>
            </a:r>
            <a:br>
              <a:rPr lang="es-ES" b="1" dirty="0"/>
            </a:br>
            <a:r>
              <a:rPr lang="es-ES" b="1" dirty="0"/>
              <a:t>Destino:</a:t>
            </a:r>
            <a:r>
              <a:rPr lang="es-ES" dirty="0"/>
              <a:t> Adquisición de equipamiento e instalación de riego por goteo con pago directo</a:t>
            </a:r>
          </a:p>
          <a:p>
            <a:r>
              <a:rPr lang="es-ES" dirty="0"/>
              <a:t>al proveedor.</a:t>
            </a:r>
            <a:br>
              <a:rPr lang="es-ES" dirty="0"/>
            </a:br>
            <a:r>
              <a:rPr lang="es-ES" b="1" dirty="0"/>
              <a:t>Tamaño de empresa: </a:t>
            </a:r>
            <a:r>
              <a:rPr lang="es-ES" dirty="0"/>
              <a:t>Pymes.</a:t>
            </a:r>
            <a:br>
              <a:rPr lang="es-ES" b="1" dirty="0"/>
            </a:br>
            <a:r>
              <a:rPr lang="es-ES" b="1" dirty="0"/>
              <a:t>Monto máximo:</a:t>
            </a:r>
            <a:r>
              <a:rPr lang="es-ES" dirty="0"/>
              <a:t> Sin monto.</a:t>
            </a:r>
            <a:br>
              <a:rPr lang="es-ES" dirty="0"/>
            </a:br>
            <a:r>
              <a:rPr lang="es-ES" b="1" dirty="0"/>
              <a:t>Ente o área para tramitar:</a:t>
            </a:r>
            <a:r>
              <a:rPr lang="es-ES" dirty="0"/>
              <a:t> Secretaría de Agricultura, Ganadería y Agroindustria. </a:t>
            </a:r>
          </a:p>
          <a:p>
            <a:r>
              <a:rPr lang="es-ES" dirty="0"/>
              <a:t>Dirección de Riego.</a:t>
            </a:r>
          </a:p>
          <a:p>
            <a:endParaRPr lang="es-AR" dirty="0"/>
          </a:p>
          <a:p>
            <a:endParaRPr lang="es-ES_tradn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7FFEB0-1685-DA20-7B83-14800474C33E}"/>
              </a:ext>
            </a:extLst>
          </p:cNvPr>
          <p:cNvSpPr txBox="1"/>
          <p:nvPr/>
        </p:nvSpPr>
        <p:spPr>
          <a:xfrm>
            <a:off x="315880" y="5594461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AR" sz="1600" dirty="0"/>
          </a:p>
          <a:p>
            <a:endParaRPr lang="es-ES_tradnl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68043D9-FFA1-1220-80C7-874A8D970598}"/>
              </a:ext>
            </a:extLst>
          </p:cNvPr>
          <p:cNvSpPr txBox="1"/>
          <p:nvPr/>
        </p:nvSpPr>
        <p:spPr>
          <a:xfrm>
            <a:off x="315880" y="5594461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AR" sz="1600" dirty="0"/>
          </a:p>
          <a:p>
            <a:endParaRPr lang="es-ES_tradnl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0FBCD841-7A39-E4EF-E410-89161F57B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311" y="2807795"/>
            <a:ext cx="1077123" cy="94469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CF25929E-1EC0-1598-33E4-49ED932C6F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6353" y="4254306"/>
            <a:ext cx="584124" cy="453512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AEF17A96-6222-0E2C-792E-D6CEA5ECA1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932" y="3429000"/>
            <a:ext cx="531322" cy="529948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BD7F4061-3C83-F92D-1695-47832630362F}"/>
              </a:ext>
            </a:extLst>
          </p:cNvPr>
          <p:cNvSpPr txBox="1"/>
          <p:nvPr/>
        </p:nvSpPr>
        <p:spPr>
          <a:xfrm>
            <a:off x="315880" y="4775827"/>
            <a:ext cx="2221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Agricultura</a:t>
            </a:r>
            <a:endParaRPr lang="en-US" sz="2000" b="1" dirty="0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59F24024-DFCB-4ACE-FF3E-C7847927BF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932" y="4092041"/>
            <a:ext cx="652421" cy="64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5201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75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037498" y="447447"/>
            <a:ext cx="555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Expansión Productiva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037498" y="819930"/>
            <a:ext cx="328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Modelo San Juan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4117EA8-5A85-6A0B-8BA0-0178E1F4FC48}"/>
              </a:ext>
            </a:extLst>
          </p:cNvPr>
          <p:cNvSpPr txBox="1"/>
          <p:nvPr/>
        </p:nvSpPr>
        <p:spPr>
          <a:xfrm>
            <a:off x="2170145" y="1587500"/>
            <a:ext cx="7851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La mejor Tasa del País para </a:t>
            </a:r>
            <a:r>
              <a:rPr lang="es-ES" sz="2800" b="1" dirty="0"/>
              <a:t>Créditos a la Producción</a:t>
            </a:r>
            <a:endParaRPr lang="en-US" sz="28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3E8B8F8-6A55-C87E-5FCC-05B85C7A9BC0}"/>
              </a:ext>
            </a:extLst>
          </p:cNvPr>
          <p:cNvSpPr txBox="1"/>
          <p:nvPr/>
        </p:nvSpPr>
        <p:spPr>
          <a:xfrm>
            <a:off x="178333" y="2270736"/>
            <a:ext cx="295254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/>
              <a:t>Aportes No Reembolsable</a:t>
            </a:r>
          </a:p>
          <a:p>
            <a:endParaRPr lang="es-AR" sz="2000" dirty="0"/>
          </a:p>
          <a:p>
            <a:endParaRPr lang="es-ES_tradn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80EF70A-338B-9E92-217C-3B06336D0AC5}"/>
              </a:ext>
            </a:extLst>
          </p:cNvPr>
          <p:cNvSpPr txBox="1"/>
          <p:nvPr/>
        </p:nvSpPr>
        <p:spPr>
          <a:xfrm>
            <a:off x="3784478" y="2933107"/>
            <a:ext cx="7015960" cy="4001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ADOPCION DE TECNOLOGIA </a:t>
            </a:r>
          </a:p>
          <a:p>
            <a:r>
              <a:rPr lang="es-ES" sz="2800" b="1" dirty="0"/>
              <a:t>CLIMATICAMENTE INTELIGENTE, NACION</a:t>
            </a:r>
            <a:endParaRPr lang="es-AR" sz="2800" dirty="0"/>
          </a:p>
          <a:p>
            <a:r>
              <a:rPr lang="es-ES" b="1" dirty="0"/>
              <a:t>Destino:</a:t>
            </a:r>
            <a:r>
              <a:rPr lang="es-ES" dirty="0"/>
              <a:t> Riego por Goteo, Panelearía Solar, </a:t>
            </a:r>
            <a:r>
              <a:rPr lang="es-ES" dirty="0" err="1"/>
              <a:t>Refuncionalización</a:t>
            </a:r>
            <a:r>
              <a:rPr lang="es-ES" dirty="0"/>
              <a:t> de pozos, </a:t>
            </a:r>
          </a:p>
          <a:p>
            <a:r>
              <a:rPr lang="es-ES" dirty="0"/>
              <a:t>Riego por Mangas.</a:t>
            </a:r>
            <a:endParaRPr lang="es-AR" dirty="0"/>
          </a:p>
          <a:p>
            <a:r>
              <a:rPr lang="es-ES" b="1" dirty="0"/>
              <a:t>Tamaño de empresa: </a:t>
            </a:r>
            <a:r>
              <a:rPr lang="es-ES" dirty="0"/>
              <a:t>Microempresas.</a:t>
            </a:r>
            <a:br>
              <a:rPr lang="es-ES" b="1" dirty="0"/>
            </a:br>
            <a:r>
              <a:rPr lang="es-ES" b="1" dirty="0"/>
              <a:t>Monto máximo:</a:t>
            </a:r>
            <a:r>
              <a:rPr lang="es-ES" dirty="0"/>
              <a:t> Hasta el 70% de la inversión con tope de </a:t>
            </a:r>
            <a:r>
              <a:rPr lang="es-ES" dirty="0" err="1"/>
              <a:t>Usd</a:t>
            </a:r>
            <a:r>
              <a:rPr lang="es-ES" dirty="0"/>
              <a:t> 6.000, </a:t>
            </a:r>
          </a:p>
          <a:p>
            <a:r>
              <a:rPr lang="es-ES" dirty="0"/>
              <a:t>o hasta el 40% de la Inversión con tope de USD 15.000 </a:t>
            </a:r>
          </a:p>
          <a:p>
            <a:r>
              <a:rPr lang="es-ES" dirty="0"/>
              <a:t>según el nivel de facturación de la empresa.</a:t>
            </a:r>
          </a:p>
          <a:p>
            <a:r>
              <a:rPr lang="es-ES" b="1" dirty="0"/>
              <a:t>Ente o área para tramitar:</a:t>
            </a:r>
            <a:r>
              <a:rPr lang="es-ES" dirty="0"/>
              <a:t> Unidad Ejecutora</a:t>
            </a:r>
          </a:p>
          <a:p>
            <a:r>
              <a:rPr lang="es-ES" dirty="0"/>
              <a:t>Central Provincial de Proyectos Agropecuarios (UECPPA)</a:t>
            </a:r>
            <a:endParaRPr lang="es-AR" dirty="0"/>
          </a:p>
          <a:p>
            <a:br>
              <a:rPr lang="es-ES" dirty="0"/>
            </a:br>
            <a:endParaRPr lang="es-AR" dirty="0"/>
          </a:p>
          <a:p>
            <a:endParaRPr lang="es-ES_tradn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7FFEB0-1685-DA20-7B83-14800474C33E}"/>
              </a:ext>
            </a:extLst>
          </p:cNvPr>
          <p:cNvSpPr txBox="1"/>
          <p:nvPr/>
        </p:nvSpPr>
        <p:spPr>
          <a:xfrm>
            <a:off x="315880" y="5594461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AR" sz="1600" dirty="0"/>
          </a:p>
          <a:p>
            <a:endParaRPr lang="es-ES_tradnl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68043D9-FFA1-1220-80C7-874A8D970598}"/>
              </a:ext>
            </a:extLst>
          </p:cNvPr>
          <p:cNvSpPr txBox="1"/>
          <p:nvPr/>
        </p:nvSpPr>
        <p:spPr>
          <a:xfrm>
            <a:off x="315880" y="5594461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AR" sz="1600" dirty="0"/>
          </a:p>
          <a:p>
            <a:endParaRPr lang="es-ES_tradnl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0FBCD841-7A39-E4EF-E410-89161F57B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311" y="2807795"/>
            <a:ext cx="1077123" cy="94469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CF25929E-1EC0-1598-33E4-49ED932C6F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6353" y="4254306"/>
            <a:ext cx="584124" cy="453512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AEF17A96-6222-0E2C-792E-D6CEA5ECA1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932" y="3429000"/>
            <a:ext cx="531322" cy="529948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BD7F4061-3C83-F92D-1695-47832630362F}"/>
              </a:ext>
            </a:extLst>
          </p:cNvPr>
          <p:cNvSpPr txBox="1"/>
          <p:nvPr/>
        </p:nvSpPr>
        <p:spPr>
          <a:xfrm>
            <a:off x="315880" y="4775827"/>
            <a:ext cx="2221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Agricultura</a:t>
            </a:r>
            <a:endParaRPr lang="en-US" sz="2000" b="1" dirty="0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59F24024-DFCB-4ACE-FF3E-C7847927BF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932" y="4092041"/>
            <a:ext cx="652421" cy="64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4861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75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037498" y="447447"/>
            <a:ext cx="555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Expansión Productiva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037498" y="819930"/>
            <a:ext cx="328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Modelo San Juan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4117EA8-5A85-6A0B-8BA0-0178E1F4FC48}"/>
              </a:ext>
            </a:extLst>
          </p:cNvPr>
          <p:cNvSpPr txBox="1"/>
          <p:nvPr/>
        </p:nvSpPr>
        <p:spPr>
          <a:xfrm>
            <a:off x="2170145" y="1587500"/>
            <a:ext cx="7851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La mejor Tasa del País para </a:t>
            </a:r>
            <a:r>
              <a:rPr lang="es-ES" sz="2800" b="1" dirty="0"/>
              <a:t>Créditos a la Producción</a:t>
            </a:r>
            <a:endParaRPr lang="en-US" sz="28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3E8B8F8-6A55-C87E-5FCC-05B85C7A9BC0}"/>
              </a:ext>
            </a:extLst>
          </p:cNvPr>
          <p:cNvSpPr txBox="1"/>
          <p:nvPr/>
        </p:nvSpPr>
        <p:spPr>
          <a:xfrm>
            <a:off x="178333" y="2270736"/>
            <a:ext cx="295254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/>
              <a:t>Aportes No Reembolsable</a:t>
            </a:r>
          </a:p>
          <a:p>
            <a:endParaRPr lang="es-AR" sz="2000" dirty="0"/>
          </a:p>
          <a:p>
            <a:endParaRPr lang="es-ES_tradn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80EF70A-338B-9E92-217C-3B06336D0AC5}"/>
              </a:ext>
            </a:extLst>
          </p:cNvPr>
          <p:cNvSpPr txBox="1"/>
          <p:nvPr/>
        </p:nvSpPr>
        <p:spPr>
          <a:xfrm>
            <a:off x="3784478" y="2933107"/>
            <a:ext cx="7629525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PROGRAMA MEJORA EN INFRAESTRUCTURA </a:t>
            </a:r>
          </a:p>
          <a:p>
            <a:r>
              <a:rPr lang="es-ES" sz="2800" b="1" dirty="0"/>
              <a:t>ESTABLECIMIENTOS PECUARIOS / GANADEROS</a:t>
            </a:r>
            <a:endParaRPr lang="es-AR" sz="2800" dirty="0"/>
          </a:p>
          <a:p>
            <a:endParaRPr lang="es-ES" b="1" dirty="0"/>
          </a:p>
          <a:p>
            <a:r>
              <a:rPr lang="es-ES" b="1" dirty="0"/>
              <a:t>Destino:</a:t>
            </a:r>
            <a:r>
              <a:rPr lang="es-ES" dirty="0"/>
              <a:t> Activo Fijo y/o capital de trabajo.</a:t>
            </a:r>
            <a:br>
              <a:rPr lang="es-ES" dirty="0"/>
            </a:br>
            <a:r>
              <a:rPr lang="es-ES" b="1" dirty="0"/>
              <a:t>Tamaño de empresa: </a:t>
            </a:r>
            <a:r>
              <a:rPr lang="es-ES" dirty="0"/>
              <a:t>Pymes.</a:t>
            </a:r>
            <a:br>
              <a:rPr lang="es-ES" b="1" dirty="0"/>
            </a:br>
            <a:r>
              <a:rPr lang="es-ES" sz="2400" b="1" dirty="0"/>
              <a:t>Monto máximo: $320.000.</a:t>
            </a:r>
            <a:br>
              <a:rPr lang="es-ES" sz="2400" b="1" dirty="0"/>
            </a:br>
            <a:r>
              <a:rPr lang="es-ES" b="1" dirty="0"/>
              <a:t>Ente o área para tramitar:</a:t>
            </a:r>
            <a:r>
              <a:rPr lang="es-ES" dirty="0"/>
              <a:t> Secretaría de Agricultura, Ganadería y Agroindustria.</a:t>
            </a:r>
            <a:endParaRPr lang="es-AR" dirty="0"/>
          </a:p>
          <a:p>
            <a:endParaRPr lang="es-ES_tradn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7FFEB0-1685-DA20-7B83-14800474C33E}"/>
              </a:ext>
            </a:extLst>
          </p:cNvPr>
          <p:cNvSpPr txBox="1"/>
          <p:nvPr/>
        </p:nvSpPr>
        <p:spPr>
          <a:xfrm>
            <a:off x="315880" y="5594461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AR" sz="1600" dirty="0"/>
          </a:p>
          <a:p>
            <a:endParaRPr lang="es-ES_tradnl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68043D9-FFA1-1220-80C7-874A8D970598}"/>
              </a:ext>
            </a:extLst>
          </p:cNvPr>
          <p:cNvSpPr txBox="1"/>
          <p:nvPr/>
        </p:nvSpPr>
        <p:spPr>
          <a:xfrm>
            <a:off x="315880" y="5594461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AR" sz="1600" dirty="0"/>
          </a:p>
          <a:p>
            <a:endParaRPr lang="es-ES_tradnl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0FBCD841-7A39-E4EF-E410-89161F57B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311" y="2807795"/>
            <a:ext cx="1077123" cy="94469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AC7977E9-81DD-9620-8D89-B0A39B2FE0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660" y="3366513"/>
            <a:ext cx="1273185" cy="1269895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6E20E0F3-0121-275E-8D93-F6F22208B5B2}"/>
              </a:ext>
            </a:extLst>
          </p:cNvPr>
          <p:cNvSpPr txBox="1"/>
          <p:nvPr/>
        </p:nvSpPr>
        <p:spPr>
          <a:xfrm>
            <a:off x="656530" y="4790295"/>
            <a:ext cx="1565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Ganadería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640165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75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037498" y="447447"/>
            <a:ext cx="555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Expansión Productiva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037498" y="819930"/>
            <a:ext cx="328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Modelo San Juan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4117EA8-5A85-6A0B-8BA0-0178E1F4FC48}"/>
              </a:ext>
            </a:extLst>
          </p:cNvPr>
          <p:cNvSpPr txBox="1"/>
          <p:nvPr/>
        </p:nvSpPr>
        <p:spPr>
          <a:xfrm>
            <a:off x="2170145" y="1587500"/>
            <a:ext cx="7851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La mejor Tasa del País para </a:t>
            </a:r>
            <a:r>
              <a:rPr lang="es-ES" sz="2800" b="1" dirty="0"/>
              <a:t>Créditos a la Producción</a:t>
            </a:r>
            <a:endParaRPr lang="en-US" sz="28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3E8B8F8-6A55-C87E-5FCC-05B85C7A9BC0}"/>
              </a:ext>
            </a:extLst>
          </p:cNvPr>
          <p:cNvSpPr txBox="1"/>
          <p:nvPr/>
        </p:nvSpPr>
        <p:spPr>
          <a:xfrm>
            <a:off x="178333" y="2270736"/>
            <a:ext cx="295254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/>
              <a:t>Aportes No Reembolsable</a:t>
            </a:r>
          </a:p>
          <a:p>
            <a:endParaRPr lang="es-AR" sz="2000" dirty="0"/>
          </a:p>
          <a:p>
            <a:endParaRPr lang="es-ES_tradn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80EF70A-338B-9E92-217C-3B06336D0AC5}"/>
              </a:ext>
            </a:extLst>
          </p:cNvPr>
          <p:cNvSpPr txBox="1"/>
          <p:nvPr/>
        </p:nvSpPr>
        <p:spPr>
          <a:xfrm>
            <a:off x="3784478" y="2933107"/>
            <a:ext cx="785452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PROGRAMA DE MEJORA GENÉTICA </a:t>
            </a:r>
          </a:p>
          <a:p>
            <a:r>
              <a:rPr lang="es-ES" sz="2800" b="1" dirty="0"/>
              <a:t>Y SANIDAD REPRODUCTIVA DE RODEOS PECUARIOS</a:t>
            </a:r>
            <a:endParaRPr lang="es-AR" sz="2800" dirty="0"/>
          </a:p>
          <a:p>
            <a:endParaRPr lang="es-ES" b="1" dirty="0"/>
          </a:p>
          <a:p>
            <a:r>
              <a:rPr lang="es-ES" b="1" dirty="0"/>
              <a:t>Destino:</a:t>
            </a:r>
            <a:r>
              <a:rPr lang="es-ES" dirty="0"/>
              <a:t> Entrega de Reproductor macho.</a:t>
            </a:r>
            <a:br>
              <a:rPr lang="es-ES" dirty="0"/>
            </a:br>
            <a:r>
              <a:rPr lang="es-ES" b="1" dirty="0"/>
              <a:t>Tamaño de empresa: </a:t>
            </a:r>
            <a:r>
              <a:rPr lang="es-ES" dirty="0"/>
              <a:t>Pymes.</a:t>
            </a:r>
            <a:br>
              <a:rPr lang="es-ES" b="1" dirty="0"/>
            </a:br>
            <a:r>
              <a:rPr lang="es-ES" sz="2400" dirty="0"/>
              <a:t>Monto máximo: Sin monto.</a:t>
            </a:r>
            <a:br>
              <a:rPr lang="es-ES" sz="2400" dirty="0"/>
            </a:br>
            <a:r>
              <a:rPr lang="es-ES" b="1" dirty="0"/>
              <a:t>Ente o área para tramitar:</a:t>
            </a:r>
            <a:r>
              <a:rPr lang="es-ES" dirty="0"/>
              <a:t> Secretaría de Agricultura, Ganadería y Agroindustria</a:t>
            </a:r>
            <a:r>
              <a:rPr lang="es-AR" sz="2800" dirty="0"/>
              <a:t> </a:t>
            </a:r>
            <a:endParaRPr lang="es-ES_tradn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7FFEB0-1685-DA20-7B83-14800474C33E}"/>
              </a:ext>
            </a:extLst>
          </p:cNvPr>
          <p:cNvSpPr txBox="1"/>
          <p:nvPr/>
        </p:nvSpPr>
        <p:spPr>
          <a:xfrm>
            <a:off x="315880" y="5594461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AR" sz="1600" dirty="0"/>
          </a:p>
          <a:p>
            <a:endParaRPr lang="es-ES_tradnl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68043D9-FFA1-1220-80C7-874A8D970598}"/>
              </a:ext>
            </a:extLst>
          </p:cNvPr>
          <p:cNvSpPr txBox="1"/>
          <p:nvPr/>
        </p:nvSpPr>
        <p:spPr>
          <a:xfrm>
            <a:off x="315880" y="5594461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AR" sz="1600" dirty="0"/>
          </a:p>
          <a:p>
            <a:endParaRPr lang="es-ES_tradnl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0FBCD841-7A39-E4EF-E410-89161F57B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311" y="2807795"/>
            <a:ext cx="1077123" cy="94469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AC7977E9-81DD-9620-8D89-B0A39B2FE0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660" y="3366513"/>
            <a:ext cx="1273185" cy="1269895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6E20E0F3-0121-275E-8D93-F6F22208B5B2}"/>
              </a:ext>
            </a:extLst>
          </p:cNvPr>
          <p:cNvSpPr txBox="1"/>
          <p:nvPr/>
        </p:nvSpPr>
        <p:spPr>
          <a:xfrm>
            <a:off x="656530" y="4790295"/>
            <a:ext cx="1565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Ganadería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915591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75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037498" y="447447"/>
            <a:ext cx="555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Expansión Productiva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037498" y="819930"/>
            <a:ext cx="328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Modelo San Juan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4117EA8-5A85-6A0B-8BA0-0178E1F4FC48}"/>
              </a:ext>
            </a:extLst>
          </p:cNvPr>
          <p:cNvSpPr txBox="1"/>
          <p:nvPr/>
        </p:nvSpPr>
        <p:spPr>
          <a:xfrm>
            <a:off x="2170145" y="1587500"/>
            <a:ext cx="7851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La mejor Tasa del País para </a:t>
            </a:r>
            <a:r>
              <a:rPr lang="es-ES" sz="2800" b="1" dirty="0"/>
              <a:t>Créditos a la Producción</a:t>
            </a:r>
            <a:endParaRPr lang="en-US" sz="28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3E8B8F8-6A55-C87E-5FCC-05B85C7A9BC0}"/>
              </a:ext>
            </a:extLst>
          </p:cNvPr>
          <p:cNvSpPr txBox="1"/>
          <p:nvPr/>
        </p:nvSpPr>
        <p:spPr>
          <a:xfrm>
            <a:off x="178333" y="2270736"/>
            <a:ext cx="295254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/>
              <a:t>Aportes No Reembolsable</a:t>
            </a:r>
          </a:p>
          <a:p>
            <a:endParaRPr lang="es-AR" sz="2000" dirty="0"/>
          </a:p>
          <a:p>
            <a:endParaRPr lang="es-ES_tradn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80EF70A-338B-9E92-217C-3B06336D0AC5}"/>
              </a:ext>
            </a:extLst>
          </p:cNvPr>
          <p:cNvSpPr txBox="1"/>
          <p:nvPr/>
        </p:nvSpPr>
        <p:spPr>
          <a:xfrm>
            <a:off x="3784478" y="2933107"/>
            <a:ext cx="7629525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PROGRAMA DE FORTALECIMIENTO APÍCOLA</a:t>
            </a:r>
            <a:endParaRPr lang="es-AR" sz="2800" dirty="0"/>
          </a:p>
          <a:p>
            <a:endParaRPr lang="es-ES" b="1" dirty="0"/>
          </a:p>
          <a:p>
            <a:r>
              <a:rPr lang="es-ES" b="1" dirty="0"/>
              <a:t>Destino:</a:t>
            </a:r>
            <a:r>
              <a:rPr lang="es-ES" dirty="0"/>
              <a:t> Entrega de medicamentos.</a:t>
            </a:r>
            <a:br>
              <a:rPr lang="es-ES" dirty="0"/>
            </a:br>
            <a:r>
              <a:rPr lang="es-ES" b="1" dirty="0"/>
              <a:t>Tamaño de empresa: </a:t>
            </a:r>
            <a:r>
              <a:rPr lang="es-ES" dirty="0"/>
              <a:t>Pymes.</a:t>
            </a:r>
            <a:br>
              <a:rPr lang="es-ES" b="1" dirty="0"/>
            </a:br>
            <a:r>
              <a:rPr lang="es-ES" sz="2400" b="1" dirty="0"/>
              <a:t>Monto máximo: Sin monto.</a:t>
            </a:r>
            <a:br>
              <a:rPr lang="es-ES" sz="2400" b="1" dirty="0"/>
            </a:br>
            <a:br>
              <a:rPr lang="es-ES" dirty="0"/>
            </a:br>
            <a:r>
              <a:rPr lang="es-ES" b="1" dirty="0"/>
              <a:t>Ente o área para tramitar:</a:t>
            </a:r>
            <a:r>
              <a:rPr lang="es-ES" dirty="0"/>
              <a:t> Secretaría de Agricultura, Ganadería y Agroindustria.</a:t>
            </a:r>
            <a:endParaRPr lang="es-AR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7FFEB0-1685-DA20-7B83-14800474C33E}"/>
              </a:ext>
            </a:extLst>
          </p:cNvPr>
          <p:cNvSpPr txBox="1"/>
          <p:nvPr/>
        </p:nvSpPr>
        <p:spPr>
          <a:xfrm>
            <a:off x="315880" y="5594461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AR" sz="1600" dirty="0"/>
          </a:p>
          <a:p>
            <a:endParaRPr lang="es-ES_tradnl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68043D9-FFA1-1220-80C7-874A8D970598}"/>
              </a:ext>
            </a:extLst>
          </p:cNvPr>
          <p:cNvSpPr txBox="1"/>
          <p:nvPr/>
        </p:nvSpPr>
        <p:spPr>
          <a:xfrm>
            <a:off x="315880" y="5594461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AR" sz="1600" dirty="0"/>
          </a:p>
          <a:p>
            <a:endParaRPr lang="es-ES_tradnl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0FBCD841-7A39-E4EF-E410-89161F57B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311" y="2807795"/>
            <a:ext cx="1077123" cy="94469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59339DC-DE20-4534-9D0C-18B46C2C90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11" y="3616439"/>
            <a:ext cx="1774199" cy="159421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694AAED-205E-C152-1196-C9580ED55EFD}"/>
              </a:ext>
            </a:extLst>
          </p:cNvPr>
          <p:cNvSpPr txBox="1"/>
          <p:nvPr/>
        </p:nvSpPr>
        <p:spPr>
          <a:xfrm>
            <a:off x="874637" y="5409795"/>
            <a:ext cx="1021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APÍCOLA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030340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75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037498" y="447447"/>
            <a:ext cx="555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Expansión Productiva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037498" y="819930"/>
            <a:ext cx="328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Modelo San Juan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4117EA8-5A85-6A0B-8BA0-0178E1F4FC48}"/>
              </a:ext>
            </a:extLst>
          </p:cNvPr>
          <p:cNvSpPr txBox="1"/>
          <p:nvPr/>
        </p:nvSpPr>
        <p:spPr>
          <a:xfrm>
            <a:off x="2170145" y="1587500"/>
            <a:ext cx="7851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La mejor Tasa del País para </a:t>
            </a:r>
            <a:r>
              <a:rPr lang="es-ES" sz="2800" b="1" dirty="0"/>
              <a:t>Créditos a la Producción</a:t>
            </a:r>
            <a:endParaRPr lang="en-US" sz="28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3E8B8F8-6A55-C87E-5FCC-05B85C7A9BC0}"/>
              </a:ext>
            </a:extLst>
          </p:cNvPr>
          <p:cNvSpPr txBox="1"/>
          <p:nvPr/>
        </p:nvSpPr>
        <p:spPr>
          <a:xfrm>
            <a:off x="178333" y="2270736"/>
            <a:ext cx="295254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/>
              <a:t>Aportes No Reembolsable</a:t>
            </a:r>
          </a:p>
          <a:p>
            <a:endParaRPr lang="es-AR" sz="2000" dirty="0"/>
          </a:p>
          <a:p>
            <a:endParaRPr lang="es-ES_tradn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80EF70A-338B-9E92-217C-3B06336D0AC5}"/>
              </a:ext>
            </a:extLst>
          </p:cNvPr>
          <p:cNvSpPr txBox="1"/>
          <p:nvPr/>
        </p:nvSpPr>
        <p:spPr>
          <a:xfrm>
            <a:off x="3784478" y="2933107"/>
            <a:ext cx="8558497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PROGRAMA DE ASISTENCIA PARA </a:t>
            </a:r>
          </a:p>
          <a:p>
            <a:r>
              <a:rPr lang="es-ES" sz="2800" b="1" dirty="0"/>
              <a:t>AGRICULTURA FAMILIAR</a:t>
            </a:r>
            <a:endParaRPr lang="es-AR" sz="2800" dirty="0"/>
          </a:p>
          <a:p>
            <a:endParaRPr lang="es-ES" b="1" dirty="0"/>
          </a:p>
          <a:p>
            <a:r>
              <a:rPr lang="es-ES" b="1" dirty="0"/>
              <a:t>Destino:</a:t>
            </a:r>
            <a:r>
              <a:rPr lang="es-ES" dirty="0"/>
              <a:t> Entrega de fondos a familias de productores agropecuarios y de la agroindustria.</a:t>
            </a:r>
            <a:br>
              <a:rPr lang="es-ES" dirty="0"/>
            </a:br>
            <a:r>
              <a:rPr lang="es-ES" b="1" dirty="0"/>
              <a:t>Tamaño de empresa: </a:t>
            </a:r>
            <a:r>
              <a:rPr lang="es-ES" dirty="0"/>
              <a:t>Pymes.</a:t>
            </a:r>
            <a:br>
              <a:rPr lang="es-ES" b="1" dirty="0"/>
            </a:br>
            <a:r>
              <a:rPr lang="es-ES" b="1" dirty="0"/>
              <a:t>Monto máximo:</a:t>
            </a:r>
            <a:r>
              <a:rPr lang="es-ES" dirty="0"/>
              <a:t> Sin monto.</a:t>
            </a:r>
            <a:br>
              <a:rPr lang="es-ES" dirty="0"/>
            </a:br>
            <a:r>
              <a:rPr lang="es-ES" b="1" dirty="0"/>
              <a:t>Ente o área para tramitar:</a:t>
            </a:r>
            <a:r>
              <a:rPr lang="es-ES" dirty="0"/>
              <a:t> Secretaría de Agricultura, Ganadería y Agroindustria.</a:t>
            </a:r>
            <a:endParaRPr lang="es-AR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7FFEB0-1685-DA20-7B83-14800474C33E}"/>
              </a:ext>
            </a:extLst>
          </p:cNvPr>
          <p:cNvSpPr txBox="1"/>
          <p:nvPr/>
        </p:nvSpPr>
        <p:spPr>
          <a:xfrm>
            <a:off x="315880" y="5594461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AR" sz="1600" dirty="0"/>
          </a:p>
          <a:p>
            <a:endParaRPr lang="es-ES_tradnl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68043D9-FFA1-1220-80C7-874A8D970598}"/>
              </a:ext>
            </a:extLst>
          </p:cNvPr>
          <p:cNvSpPr txBox="1"/>
          <p:nvPr/>
        </p:nvSpPr>
        <p:spPr>
          <a:xfrm>
            <a:off x="315880" y="5594461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AR" sz="1600" dirty="0"/>
          </a:p>
          <a:p>
            <a:endParaRPr lang="es-ES_tradnl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0FBCD841-7A39-E4EF-E410-89161F57B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311" y="2807795"/>
            <a:ext cx="1077123" cy="94469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D3B57B1-E090-DDAA-D203-9DB25EF6C5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80" y="3415637"/>
            <a:ext cx="2072990" cy="174749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A764530-C9AB-D508-3A4E-15E7D731BBA2}"/>
              </a:ext>
            </a:extLst>
          </p:cNvPr>
          <p:cNvSpPr txBox="1"/>
          <p:nvPr/>
        </p:nvSpPr>
        <p:spPr>
          <a:xfrm>
            <a:off x="131664" y="5207327"/>
            <a:ext cx="2522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AGRICULTURA FAMILIAR</a:t>
            </a:r>
            <a:endParaRPr lang="es-AR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159484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/>
          <p:cNvSpPr txBox="1"/>
          <p:nvPr/>
        </p:nvSpPr>
        <p:spPr>
          <a:xfrm>
            <a:off x="7760410" y="2034947"/>
            <a:ext cx="484411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Lugares apropiados a disposición: </a:t>
            </a:r>
          </a:p>
          <a:p>
            <a:r>
              <a:rPr lang="es-ES" sz="2800" dirty="0"/>
              <a:t>7 Parques industriales:</a:t>
            </a:r>
          </a:p>
          <a:p>
            <a:endParaRPr lang="es-ES" sz="2800" dirty="0"/>
          </a:p>
          <a:p>
            <a:pPr marL="457200" indent="-457200">
              <a:buFont typeface="Wingdings" pitchFamily="2" charset="2"/>
              <a:buChar char="ü"/>
            </a:pPr>
            <a:r>
              <a:rPr lang="es-ES" sz="2800" dirty="0"/>
              <a:t>Ambientales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s-ES" sz="2800" dirty="0"/>
              <a:t>Servicios Mineros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s-ES" sz="2800" dirty="0"/>
              <a:t>Agroindustriales</a:t>
            </a:r>
          </a:p>
          <a:p>
            <a:pPr marL="457200" indent="-457200">
              <a:buFont typeface="Wingdings" pitchFamily="2" charset="2"/>
              <a:buChar char="ü"/>
            </a:pPr>
            <a:endParaRPr lang="en-US" sz="2800" dirty="0"/>
          </a:p>
        </p:txBody>
      </p:sp>
      <p:sp>
        <p:nvSpPr>
          <p:cNvPr id="21" name="CuadroTexto 20"/>
          <p:cNvSpPr txBox="1"/>
          <p:nvPr/>
        </p:nvSpPr>
        <p:spPr>
          <a:xfrm>
            <a:off x="2009534" y="1959983"/>
            <a:ext cx="408646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Conectividad: </a:t>
            </a:r>
          </a:p>
          <a:p>
            <a:pPr marL="342900" indent="-342900">
              <a:buFont typeface="Wingdings" pitchFamily="2" charset="2"/>
              <a:buChar char="ü"/>
            </a:pPr>
            <a:endParaRPr lang="es-ES" sz="2000" dirty="0"/>
          </a:p>
          <a:p>
            <a:pPr marL="342900" indent="-342900">
              <a:buFont typeface="Wingdings" pitchFamily="2" charset="2"/>
              <a:buChar char="ü"/>
            </a:pPr>
            <a:r>
              <a:rPr lang="es-ES" sz="2800" dirty="0"/>
              <a:t>En instalación 500 Kms de </a:t>
            </a:r>
            <a:r>
              <a:rPr lang="es-ES" sz="2800" b="1" dirty="0"/>
              <a:t>fibra óptica </a:t>
            </a:r>
            <a:r>
              <a:rPr lang="es-ES" sz="2800" dirty="0"/>
              <a:t>para cubrir los </a:t>
            </a:r>
            <a:r>
              <a:rPr lang="es-ES" sz="2800" b="1" dirty="0"/>
              <a:t>19 departamentos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s-ES" sz="2800" b="1" dirty="0"/>
              <a:t>Rutas Nacionales y Provinciales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s-ES" sz="2800" b="1" dirty="0"/>
              <a:t>Disponibilidad </a:t>
            </a:r>
            <a:r>
              <a:rPr lang="es-ES" sz="2800" dirty="0"/>
              <a:t>de capacidad de conexión</a:t>
            </a:r>
            <a:r>
              <a:rPr lang="es-ES" sz="2800" b="1" dirty="0"/>
              <a:t> energética</a:t>
            </a:r>
            <a:endParaRPr lang="en-US" sz="2800" dirty="0"/>
          </a:p>
          <a:p>
            <a:endParaRPr lang="es-ES" sz="2800" b="1" dirty="0"/>
          </a:p>
          <a:p>
            <a:endParaRPr lang="en-US" sz="2000" b="1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65" y="3281475"/>
            <a:ext cx="1501944" cy="1312974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7500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3037498" y="447447"/>
            <a:ext cx="555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Expansión Productiva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3037498" y="819930"/>
            <a:ext cx="328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Modelo San Juan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55F282A0-009C-B84E-88AE-5D156B635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6769" y="3281475"/>
            <a:ext cx="1501944" cy="131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8558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75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037498" y="447447"/>
            <a:ext cx="555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Expansión Productiva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037498" y="819930"/>
            <a:ext cx="328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Modelo San Juan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4117EA8-5A85-6A0B-8BA0-0178E1F4FC48}"/>
              </a:ext>
            </a:extLst>
          </p:cNvPr>
          <p:cNvSpPr txBox="1"/>
          <p:nvPr/>
        </p:nvSpPr>
        <p:spPr>
          <a:xfrm>
            <a:off x="2170145" y="1587500"/>
            <a:ext cx="7851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La mejor Tasa del País para </a:t>
            </a:r>
            <a:r>
              <a:rPr lang="es-ES" sz="2800" b="1" dirty="0"/>
              <a:t>Créditos a la Producción</a:t>
            </a:r>
            <a:endParaRPr lang="en-US" sz="28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3E8B8F8-6A55-C87E-5FCC-05B85C7A9BC0}"/>
              </a:ext>
            </a:extLst>
          </p:cNvPr>
          <p:cNvSpPr txBox="1"/>
          <p:nvPr/>
        </p:nvSpPr>
        <p:spPr>
          <a:xfrm>
            <a:off x="178333" y="2270736"/>
            <a:ext cx="295254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/>
              <a:t>Aportes No Reembolsable</a:t>
            </a:r>
          </a:p>
          <a:p>
            <a:endParaRPr lang="es-AR" sz="2000" dirty="0"/>
          </a:p>
          <a:p>
            <a:endParaRPr lang="es-ES_tradn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80EF70A-338B-9E92-217C-3B06336D0AC5}"/>
              </a:ext>
            </a:extLst>
          </p:cNvPr>
          <p:cNvSpPr txBox="1"/>
          <p:nvPr/>
        </p:nvSpPr>
        <p:spPr>
          <a:xfrm>
            <a:off x="4390268" y="3001687"/>
            <a:ext cx="7162923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«TRANSFORMANDO TESIS EN EMPRESAS»</a:t>
            </a:r>
            <a:endParaRPr lang="es-AR" sz="2800" dirty="0"/>
          </a:p>
          <a:p>
            <a:endParaRPr lang="es-ES" b="1" dirty="0"/>
          </a:p>
          <a:p>
            <a:r>
              <a:rPr lang="es-ES" b="1" dirty="0"/>
              <a:t>Destino:</a:t>
            </a:r>
            <a:r>
              <a:rPr lang="es-ES" dirty="0"/>
              <a:t> Financiamiento a estudiantes o egresados para su inserción en el </a:t>
            </a:r>
          </a:p>
          <a:p>
            <a:r>
              <a:rPr lang="es-ES" dirty="0"/>
              <a:t>sector productivo a través de la implementación de sus tesis de grado.</a:t>
            </a:r>
            <a:br>
              <a:rPr lang="es-ES" dirty="0"/>
            </a:br>
            <a:r>
              <a:rPr lang="es-ES" b="1" dirty="0"/>
              <a:t>Tamaño de empresa: </a:t>
            </a:r>
            <a:r>
              <a:rPr lang="es-ES" dirty="0"/>
              <a:t>Pymes.</a:t>
            </a:r>
            <a:br>
              <a:rPr lang="es-ES" b="1" dirty="0"/>
            </a:br>
            <a:r>
              <a:rPr lang="es-ES" b="1" dirty="0"/>
              <a:t>Monto máximo:</a:t>
            </a:r>
            <a:r>
              <a:rPr lang="es-ES" dirty="0"/>
              <a:t> Sin monto.</a:t>
            </a:r>
            <a:br>
              <a:rPr lang="es-ES" dirty="0"/>
            </a:br>
            <a:r>
              <a:rPr lang="es-ES" b="1" dirty="0"/>
              <a:t>Ente o área para tramitar:</a:t>
            </a:r>
            <a:r>
              <a:rPr lang="es-ES" dirty="0"/>
              <a:t> San Juan TEC.</a:t>
            </a:r>
            <a:endParaRPr lang="es-AR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7FFEB0-1685-DA20-7B83-14800474C33E}"/>
              </a:ext>
            </a:extLst>
          </p:cNvPr>
          <p:cNvSpPr txBox="1"/>
          <p:nvPr/>
        </p:nvSpPr>
        <p:spPr>
          <a:xfrm>
            <a:off x="315880" y="5594461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AR" sz="1600" dirty="0"/>
          </a:p>
          <a:p>
            <a:endParaRPr lang="es-ES_tradnl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68043D9-FFA1-1220-80C7-874A8D970598}"/>
              </a:ext>
            </a:extLst>
          </p:cNvPr>
          <p:cNvSpPr txBox="1"/>
          <p:nvPr/>
        </p:nvSpPr>
        <p:spPr>
          <a:xfrm>
            <a:off x="315880" y="5594461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AR" sz="1600" dirty="0"/>
          </a:p>
          <a:p>
            <a:endParaRPr lang="es-ES_tradnl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0FBCD841-7A39-E4EF-E410-89161F57B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751" y="2753530"/>
            <a:ext cx="1077123" cy="944690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619CE1DC-E708-D618-374C-E1EC33A5614D}"/>
              </a:ext>
            </a:extLst>
          </p:cNvPr>
          <p:cNvSpPr txBox="1"/>
          <p:nvPr/>
        </p:nvSpPr>
        <p:spPr>
          <a:xfrm>
            <a:off x="315880" y="5594461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AR" sz="1600" dirty="0"/>
          </a:p>
          <a:p>
            <a:endParaRPr lang="es-ES_tradnl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111F8DB-AB0D-8161-77BA-5D077D44523E}"/>
              </a:ext>
            </a:extLst>
          </p:cNvPr>
          <p:cNvSpPr txBox="1"/>
          <p:nvPr/>
        </p:nvSpPr>
        <p:spPr>
          <a:xfrm>
            <a:off x="315880" y="5594461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AR" sz="1600" dirty="0"/>
          </a:p>
          <a:p>
            <a:endParaRPr lang="es-ES_tradnl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3689CDA-100E-8A2C-6B1B-21ECDE58479D}"/>
              </a:ext>
            </a:extLst>
          </p:cNvPr>
          <p:cNvSpPr txBox="1"/>
          <p:nvPr/>
        </p:nvSpPr>
        <p:spPr>
          <a:xfrm>
            <a:off x="178333" y="5782099"/>
            <a:ext cx="250318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/>
              <a:t>PARA TODOS LOS SECTORES</a:t>
            </a:r>
            <a:endParaRPr lang="es-AR" sz="1600" dirty="0"/>
          </a:p>
          <a:p>
            <a:endParaRPr lang="es-ES_tradnl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06C5D76F-49EB-5556-8519-0CB4066A81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2" y="3230962"/>
            <a:ext cx="2437196" cy="243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9882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75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037498" y="447447"/>
            <a:ext cx="555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Expansión Productiva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037498" y="819930"/>
            <a:ext cx="328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Modelo San Juan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4117EA8-5A85-6A0B-8BA0-0178E1F4FC48}"/>
              </a:ext>
            </a:extLst>
          </p:cNvPr>
          <p:cNvSpPr txBox="1"/>
          <p:nvPr/>
        </p:nvSpPr>
        <p:spPr>
          <a:xfrm>
            <a:off x="2170145" y="1587500"/>
            <a:ext cx="7851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La mejor Tasa del País para </a:t>
            </a:r>
            <a:r>
              <a:rPr lang="es-ES" sz="2800" b="1" dirty="0"/>
              <a:t>Créditos a la Producción</a:t>
            </a:r>
            <a:endParaRPr lang="en-US" sz="28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3E8B8F8-6A55-C87E-5FCC-05B85C7A9BC0}"/>
              </a:ext>
            </a:extLst>
          </p:cNvPr>
          <p:cNvSpPr txBox="1"/>
          <p:nvPr/>
        </p:nvSpPr>
        <p:spPr>
          <a:xfrm>
            <a:off x="178333" y="2270736"/>
            <a:ext cx="295254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/>
              <a:t>Aportes No Reembolsable</a:t>
            </a:r>
          </a:p>
          <a:p>
            <a:endParaRPr lang="es-AR" sz="2000" dirty="0"/>
          </a:p>
          <a:p>
            <a:endParaRPr lang="es-ES_tradn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80EF70A-338B-9E92-217C-3B06336D0AC5}"/>
              </a:ext>
            </a:extLst>
          </p:cNvPr>
          <p:cNvSpPr txBox="1"/>
          <p:nvPr/>
        </p:nvSpPr>
        <p:spPr>
          <a:xfrm>
            <a:off x="4390268" y="3001687"/>
            <a:ext cx="6835910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«DESARROLLO DE PRODUCTOS Y SERVICIOS </a:t>
            </a:r>
          </a:p>
          <a:p>
            <a:r>
              <a:rPr lang="es-ES" sz="2800" b="1" dirty="0"/>
              <a:t>DE LA ECONOMÍA DEL CONOCIMIENTO»</a:t>
            </a:r>
            <a:endParaRPr lang="es-AR" sz="2800" dirty="0"/>
          </a:p>
          <a:p>
            <a:r>
              <a:rPr lang="es-ES" b="1" dirty="0"/>
              <a:t>Destino:</a:t>
            </a:r>
            <a:r>
              <a:rPr lang="es-ES" dirty="0"/>
              <a:t> Financiamiento y acompañamiento técnico a emprendedores </a:t>
            </a:r>
          </a:p>
          <a:p>
            <a:r>
              <a:rPr lang="es-ES" dirty="0"/>
              <a:t>para fomentar la creación de productos y/o servicios de la </a:t>
            </a:r>
          </a:p>
          <a:p>
            <a:r>
              <a:rPr lang="es-ES" dirty="0"/>
              <a:t>economía del conocimiento.</a:t>
            </a:r>
            <a:br>
              <a:rPr lang="es-ES" dirty="0"/>
            </a:br>
            <a:r>
              <a:rPr lang="es-ES" b="1" dirty="0"/>
              <a:t>Tamaño de empresa: </a:t>
            </a:r>
            <a:r>
              <a:rPr lang="es-ES" dirty="0"/>
              <a:t>Pymes.</a:t>
            </a:r>
            <a:br>
              <a:rPr lang="es-ES" b="1" dirty="0"/>
            </a:br>
            <a:endParaRPr lang="es-ES" b="1" dirty="0"/>
          </a:p>
          <a:p>
            <a:r>
              <a:rPr lang="es-ES" b="1" dirty="0"/>
              <a:t>Ente o área para tramitar:</a:t>
            </a:r>
            <a:r>
              <a:rPr lang="es-ES" dirty="0"/>
              <a:t> San Juan TEC.</a:t>
            </a:r>
            <a:endParaRPr lang="es-AR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7FFEB0-1685-DA20-7B83-14800474C33E}"/>
              </a:ext>
            </a:extLst>
          </p:cNvPr>
          <p:cNvSpPr txBox="1"/>
          <p:nvPr/>
        </p:nvSpPr>
        <p:spPr>
          <a:xfrm>
            <a:off x="315880" y="5594461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AR" sz="1600" dirty="0"/>
          </a:p>
          <a:p>
            <a:endParaRPr lang="es-ES_tradnl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68043D9-FFA1-1220-80C7-874A8D970598}"/>
              </a:ext>
            </a:extLst>
          </p:cNvPr>
          <p:cNvSpPr txBox="1"/>
          <p:nvPr/>
        </p:nvSpPr>
        <p:spPr>
          <a:xfrm>
            <a:off x="315880" y="5594461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AR" sz="1600" dirty="0"/>
          </a:p>
          <a:p>
            <a:endParaRPr lang="es-ES_tradnl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0FBCD841-7A39-E4EF-E410-89161F57B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751" y="2753530"/>
            <a:ext cx="1077123" cy="944690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619CE1DC-E708-D618-374C-E1EC33A5614D}"/>
              </a:ext>
            </a:extLst>
          </p:cNvPr>
          <p:cNvSpPr txBox="1"/>
          <p:nvPr/>
        </p:nvSpPr>
        <p:spPr>
          <a:xfrm>
            <a:off x="315880" y="5594461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AR" sz="1600" dirty="0"/>
          </a:p>
          <a:p>
            <a:endParaRPr lang="es-ES_tradnl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111F8DB-AB0D-8161-77BA-5D077D44523E}"/>
              </a:ext>
            </a:extLst>
          </p:cNvPr>
          <p:cNvSpPr txBox="1"/>
          <p:nvPr/>
        </p:nvSpPr>
        <p:spPr>
          <a:xfrm>
            <a:off x="315880" y="5594461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AR" sz="1600" dirty="0"/>
          </a:p>
          <a:p>
            <a:endParaRPr lang="es-ES_tradnl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3689CDA-100E-8A2C-6B1B-21ECDE58479D}"/>
              </a:ext>
            </a:extLst>
          </p:cNvPr>
          <p:cNvSpPr txBox="1"/>
          <p:nvPr/>
        </p:nvSpPr>
        <p:spPr>
          <a:xfrm>
            <a:off x="178333" y="5782099"/>
            <a:ext cx="250318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/>
              <a:t>PARA TODOS LOS SECTORES</a:t>
            </a:r>
            <a:endParaRPr lang="es-AR" sz="1600" dirty="0"/>
          </a:p>
          <a:p>
            <a:endParaRPr lang="es-ES_tradnl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06C5D76F-49EB-5556-8519-0CB4066A81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2" y="3230962"/>
            <a:ext cx="2437196" cy="243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576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75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037498" y="447447"/>
            <a:ext cx="555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Expansión Productiva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037498" y="819930"/>
            <a:ext cx="328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Modelo San Juan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4117EA8-5A85-6A0B-8BA0-0178E1F4FC48}"/>
              </a:ext>
            </a:extLst>
          </p:cNvPr>
          <p:cNvSpPr txBox="1"/>
          <p:nvPr/>
        </p:nvSpPr>
        <p:spPr>
          <a:xfrm>
            <a:off x="2170145" y="1587500"/>
            <a:ext cx="7851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La mejor Tasa del País para </a:t>
            </a:r>
            <a:r>
              <a:rPr lang="es-ES" sz="2800" b="1" dirty="0"/>
              <a:t>Créditos a la Producción</a:t>
            </a:r>
            <a:endParaRPr lang="en-US" sz="28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3E8B8F8-6A55-C87E-5FCC-05B85C7A9BC0}"/>
              </a:ext>
            </a:extLst>
          </p:cNvPr>
          <p:cNvSpPr txBox="1"/>
          <p:nvPr/>
        </p:nvSpPr>
        <p:spPr>
          <a:xfrm>
            <a:off x="178333" y="2270736"/>
            <a:ext cx="295254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/>
              <a:t>Aportes No Reembolsable</a:t>
            </a:r>
          </a:p>
          <a:p>
            <a:endParaRPr lang="es-AR" sz="2000" dirty="0"/>
          </a:p>
          <a:p>
            <a:endParaRPr lang="es-ES_tradn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80EF70A-338B-9E92-217C-3B06336D0AC5}"/>
              </a:ext>
            </a:extLst>
          </p:cNvPr>
          <p:cNvSpPr txBox="1"/>
          <p:nvPr/>
        </p:nvSpPr>
        <p:spPr>
          <a:xfrm>
            <a:off x="4390268" y="3001687"/>
            <a:ext cx="7460760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PROYECTO TRIPLE IMPACTO</a:t>
            </a:r>
            <a:endParaRPr lang="es-AR" sz="2800" dirty="0"/>
          </a:p>
          <a:p>
            <a:endParaRPr lang="es-ES" b="1" dirty="0"/>
          </a:p>
          <a:p>
            <a:r>
              <a:rPr lang="es-ES" b="1" dirty="0"/>
              <a:t>Destino:</a:t>
            </a:r>
            <a:r>
              <a:rPr lang="es-ES" dirty="0"/>
              <a:t> ANR para certificar </a:t>
            </a:r>
            <a:r>
              <a:rPr lang="es-ES" dirty="0" err="1"/>
              <a:t>ó</a:t>
            </a:r>
            <a:r>
              <a:rPr lang="es-ES" dirty="0"/>
              <a:t> recertificar normas que sumen valor a la visión </a:t>
            </a:r>
          </a:p>
          <a:p>
            <a:r>
              <a:rPr lang="es-ES" dirty="0"/>
              <a:t>o misión empresarial.</a:t>
            </a:r>
            <a:br>
              <a:rPr lang="es-ES" dirty="0"/>
            </a:br>
            <a:r>
              <a:rPr lang="es-ES" b="1" dirty="0"/>
              <a:t>Tamaño de empresa: </a:t>
            </a:r>
            <a:r>
              <a:rPr lang="es-ES" dirty="0"/>
              <a:t>Pymes y Grandes Empresas.</a:t>
            </a:r>
            <a:br>
              <a:rPr lang="es-ES" b="1" dirty="0"/>
            </a:br>
            <a:r>
              <a:rPr lang="es-ES" sz="2400" b="1" dirty="0"/>
              <a:t>Monto máximo: Hasta $ 500,000.</a:t>
            </a:r>
            <a:br>
              <a:rPr lang="es-ES" sz="2400" b="1" dirty="0"/>
            </a:br>
            <a:r>
              <a:rPr lang="es-ES" b="1" dirty="0"/>
              <a:t>Ente o área para tramitar:</a:t>
            </a:r>
            <a:r>
              <a:rPr lang="es-ES" dirty="0"/>
              <a:t> Agencia de Inversiones San Juan.</a:t>
            </a:r>
            <a:endParaRPr lang="es-AR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7FFEB0-1685-DA20-7B83-14800474C33E}"/>
              </a:ext>
            </a:extLst>
          </p:cNvPr>
          <p:cNvSpPr txBox="1"/>
          <p:nvPr/>
        </p:nvSpPr>
        <p:spPr>
          <a:xfrm>
            <a:off x="315880" y="5594461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AR" sz="1600" dirty="0"/>
          </a:p>
          <a:p>
            <a:endParaRPr lang="es-ES_tradnl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68043D9-FFA1-1220-80C7-874A8D970598}"/>
              </a:ext>
            </a:extLst>
          </p:cNvPr>
          <p:cNvSpPr txBox="1"/>
          <p:nvPr/>
        </p:nvSpPr>
        <p:spPr>
          <a:xfrm>
            <a:off x="315880" y="5594461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AR" sz="1600" dirty="0"/>
          </a:p>
          <a:p>
            <a:endParaRPr lang="es-ES_tradnl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0FBCD841-7A39-E4EF-E410-89161F57B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751" y="2753530"/>
            <a:ext cx="1077123" cy="944690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619CE1DC-E708-D618-374C-E1EC33A5614D}"/>
              </a:ext>
            </a:extLst>
          </p:cNvPr>
          <p:cNvSpPr txBox="1"/>
          <p:nvPr/>
        </p:nvSpPr>
        <p:spPr>
          <a:xfrm>
            <a:off x="315880" y="5594461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AR" sz="1600" dirty="0"/>
          </a:p>
          <a:p>
            <a:endParaRPr lang="es-ES_tradnl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111F8DB-AB0D-8161-77BA-5D077D44523E}"/>
              </a:ext>
            </a:extLst>
          </p:cNvPr>
          <p:cNvSpPr txBox="1"/>
          <p:nvPr/>
        </p:nvSpPr>
        <p:spPr>
          <a:xfrm>
            <a:off x="315880" y="5594461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AR" sz="1600" dirty="0"/>
          </a:p>
          <a:p>
            <a:endParaRPr lang="es-ES_tradnl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3689CDA-100E-8A2C-6B1B-21ECDE58479D}"/>
              </a:ext>
            </a:extLst>
          </p:cNvPr>
          <p:cNvSpPr txBox="1"/>
          <p:nvPr/>
        </p:nvSpPr>
        <p:spPr>
          <a:xfrm>
            <a:off x="178333" y="5782099"/>
            <a:ext cx="250318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/>
              <a:t>PARA TODOS LOS SECTORES</a:t>
            </a:r>
            <a:endParaRPr lang="es-AR" sz="1600" dirty="0"/>
          </a:p>
          <a:p>
            <a:endParaRPr lang="es-ES_tradnl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06C5D76F-49EB-5556-8519-0CB4066A81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2" y="3230962"/>
            <a:ext cx="2437196" cy="243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968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75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037498" y="447447"/>
            <a:ext cx="555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Expansión Productiva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037498" y="819930"/>
            <a:ext cx="328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Modelo San Juan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3E8B8F8-6A55-C87E-5FCC-05B85C7A9BC0}"/>
              </a:ext>
            </a:extLst>
          </p:cNvPr>
          <p:cNvSpPr txBox="1"/>
          <p:nvPr/>
        </p:nvSpPr>
        <p:spPr>
          <a:xfrm>
            <a:off x="2170145" y="1668766"/>
            <a:ext cx="666656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PROGRAMAS DE CAPACITACIÓN Y TRABAJO</a:t>
            </a:r>
            <a:endParaRPr lang="es-AR" sz="2800" dirty="0"/>
          </a:p>
          <a:p>
            <a:endParaRPr lang="es-AR" sz="2000" dirty="0"/>
          </a:p>
          <a:p>
            <a:endParaRPr lang="es-ES_tradn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80EF70A-338B-9E92-217C-3B06336D0AC5}"/>
              </a:ext>
            </a:extLst>
          </p:cNvPr>
          <p:cNvSpPr txBox="1"/>
          <p:nvPr/>
        </p:nvSpPr>
        <p:spPr>
          <a:xfrm>
            <a:off x="3037498" y="2034947"/>
            <a:ext cx="9023624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PROGRAMA TALENTO TEC</a:t>
            </a:r>
            <a:endParaRPr lang="es-AR" sz="2800" dirty="0"/>
          </a:p>
          <a:p>
            <a:r>
              <a:rPr lang="es-ES" b="1" dirty="0"/>
              <a:t>Destino:</a:t>
            </a:r>
            <a:r>
              <a:rPr lang="es-ES" dirty="0"/>
              <a:t> Incrementar personas con conocimiento de la Economía del Conocimiento </a:t>
            </a:r>
          </a:p>
          <a:p>
            <a:r>
              <a:rPr lang="es-ES" dirty="0"/>
              <a:t>para aumentar oportunidades laborales.</a:t>
            </a:r>
            <a:br>
              <a:rPr lang="es-ES" dirty="0"/>
            </a:br>
            <a:r>
              <a:rPr lang="es-ES" b="1" dirty="0"/>
              <a:t>Tamaño de empresa: </a:t>
            </a:r>
            <a:r>
              <a:rPr lang="es-ES" dirty="0"/>
              <a:t>Personas físicas.</a:t>
            </a:r>
            <a:br>
              <a:rPr lang="es-ES" b="1" dirty="0"/>
            </a:br>
            <a:endParaRPr lang="es-AR" dirty="0"/>
          </a:p>
          <a:p>
            <a:r>
              <a:rPr lang="es-ES" sz="2800" b="1" dirty="0"/>
              <a:t>PROGRAMA MUJERES TEC</a:t>
            </a:r>
            <a:endParaRPr lang="es-AR" sz="2800" dirty="0"/>
          </a:p>
          <a:p>
            <a:r>
              <a:rPr lang="es-ES" b="1" dirty="0"/>
              <a:t>Destino:</a:t>
            </a:r>
            <a:r>
              <a:rPr lang="es-ES" dirty="0"/>
              <a:t> Disminuir la brecha de genero y su mejor inserción en la Economía del Conocimiento.</a:t>
            </a:r>
            <a:br>
              <a:rPr lang="es-ES" dirty="0"/>
            </a:br>
            <a:r>
              <a:rPr lang="es-ES" b="1" dirty="0"/>
              <a:t>Tamaño de empresa: </a:t>
            </a:r>
            <a:r>
              <a:rPr lang="es-ES" dirty="0"/>
              <a:t>Mujeres.</a:t>
            </a:r>
          </a:p>
          <a:p>
            <a:endParaRPr lang="es-ES" b="1" dirty="0"/>
          </a:p>
          <a:p>
            <a:r>
              <a:rPr lang="es-ES" sz="2800" b="1" dirty="0"/>
              <a:t>CAPACITA TU EQUIPO EN ECONOMÍA DEL CONOCIMIENTO</a:t>
            </a:r>
            <a:endParaRPr lang="es-AR" sz="2800" dirty="0"/>
          </a:p>
          <a:p>
            <a:endParaRPr lang="es-ES" b="1" dirty="0"/>
          </a:p>
          <a:p>
            <a:r>
              <a:rPr lang="es-ES" b="1" dirty="0"/>
              <a:t>Destino:</a:t>
            </a:r>
            <a:r>
              <a:rPr lang="es-ES" dirty="0"/>
              <a:t> Incrementar personas con conocimiento de la Economía del Conocimiento </a:t>
            </a:r>
          </a:p>
          <a:p>
            <a:r>
              <a:rPr lang="es-ES" dirty="0"/>
              <a:t>para aumentar oportunidades laborales.</a:t>
            </a:r>
            <a:br>
              <a:rPr lang="es-ES" dirty="0"/>
            </a:br>
            <a:r>
              <a:rPr lang="es-ES" b="1" dirty="0"/>
              <a:t>Tamaño de empresa: </a:t>
            </a:r>
            <a:r>
              <a:rPr lang="es-ES" dirty="0"/>
              <a:t>Pymes</a:t>
            </a:r>
            <a:endParaRPr lang="es-ES" b="1" dirty="0"/>
          </a:p>
          <a:p>
            <a:r>
              <a:rPr lang="es-ES" b="1" dirty="0"/>
              <a:t>Ente para gestionar</a:t>
            </a:r>
            <a:r>
              <a:rPr lang="es-ES" dirty="0"/>
              <a:t>: San Juan TEC</a:t>
            </a:r>
            <a:endParaRPr lang="es-AR" dirty="0"/>
          </a:p>
          <a:p>
            <a:endParaRPr lang="es-AR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7FFEB0-1685-DA20-7B83-14800474C33E}"/>
              </a:ext>
            </a:extLst>
          </p:cNvPr>
          <p:cNvSpPr txBox="1"/>
          <p:nvPr/>
        </p:nvSpPr>
        <p:spPr>
          <a:xfrm>
            <a:off x="315880" y="5594461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AR" sz="1600" dirty="0"/>
          </a:p>
          <a:p>
            <a:endParaRPr lang="es-ES_tradnl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68043D9-FFA1-1220-80C7-874A8D970598}"/>
              </a:ext>
            </a:extLst>
          </p:cNvPr>
          <p:cNvSpPr txBox="1"/>
          <p:nvPr/>
        </p:nvSpPr>
        <p:spPr>
          <a:xfrm>
            <a:off x="315880" y="5594461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AR" sz="1600" dirty="0"/>
          </a:p>
          <a:p>
            <a:endParaRPr lang="es-ES_tradnl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19CE1DC-E708-D618-374C-E1EC33A5614D}"/>
              </a:ext>
            </a:extLst>
          </p:cNvPr>
          <p:cNvSpPr txBox="1"/>
          <p:nvPr/>
        </p:nvSpPr>
        <p:spPr>
          <a:xfrm>
            <a:off x="315880" y="5594461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AR" sz="1600" dirty="0"/>
          </a:p>
          <a:p>
            <a:endParaRPr lang="es-ES_tradnl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111F8DB-AB0D-8161-77BA-5D077D44523E}"/>
              </a:ext>
            </a:extLst>
          </p:cNvPr>
          <p:cNvSpPr txBox="1"/>
          <p:nvPr/>
        </p:nvSpPr>
        <p:spPr>
          <a:xfrm>
            <a:off x="315880" y="5594461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AR" sz="1600" dirty="0"/>
          </a:p>
          <a:p>
            <a:endParaRPr lang="es-ES_tradnl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3689CDA-100E-8A2C-6B1B-21ECDE58479D}"/>
              </a:ext>
            </a:extLst>
          </p:cNvPr>
          <p:cNvSpPr txBox="1"/>
          <p:nvPr/>
        </p:nvSpPr>
        <p:spPr>
          <a:xfrm>
            <a:off x="171231" y="5085235"/>
            <a:ext cx="250318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/>
              <a:t>PARA TODOS LOS SECTORES</a:t>
            </a:r>
            <a:endParaRPr lang="es-AR" sz="1600" dirty="0"/>
          </a:p>
          <a:p>
            <a:endParaRPr lang="es-ES_tradnl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06C5D76F-49EB-5556-8519-0CB4066A81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82" y="2648039"/>
            <a:ext cx="2437196" cy="243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55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75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037498" y="447447"/>
            <a:ext cx="555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Expansión Productiva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037498" y="819930"/>
            <a:ext cx="328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Modelo San Juan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3E8B8F8-6A55-C87E-5FCC-05B85C7A9BC0}"/>
              </a:ext>
            </a:extLst>
          </p:cNvPr>
          <p:cNvSpPr txBox="1"/>
          <p:nvPr/>
        </p:nvSpPr>
        <p:spPr>
          <a:xfrm>
            <a:off x="2170145" y="1668766"/>
            <a:ext cx="666656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PROGRAMAS DE CAPACITACIÓN Y TRABAJO</a:t>
            </a:r>
            <a:endParaRPr lang="es-AR" sz="2800" dirty="0"/>
          </a:p>
          <a:p>
            <a:endParaRPr lang="es-AR" sz="2000" dirty="0"/>
          </a:p>
          <a:p>
            <a:endParaRPr lang="es-ES_tradn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80EF70A-338B-9E92-217C-3B06336D0AC5}"/>
              </a:ext>
            </a:extLst>
          </p:cNvPr>
          <p:cNvSpPr txBox="1"/>
          <p:nvPr/>
        </p:nvSpPr>
        <p:spPr>
          <a:xfrm>
            <a:off x="3037498" y="2034947"/>
            <a:ext cx="9157507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«SAN JUAN TRABAJA»</a:t>
            </a:r>
            <a:endParaRPr lang="es-AR" sz="2400" dirty="0"/>
          </a:p>
          <a:p>
            <a:r>
              <a:rPr lang="es-ES" b="1" dirty="0"/>
              <a:t>Destino:</a:t>
            </a:r>
            <a:r>
              <a:rPr lang="es-ES" dirty="0"/>
              <a:t> Mejora del empleo sanjuanino para nuevas contrataciones con un incentivo  </a:t>
            </a:r>
          </a:p>
          <a:p>
            <a:r>
              <a:rPr lang="es-ES" dirty="0"/>
              <a:t>económico a cargo del </a:t>
            </a:r>
            <a:r>
              <a:rPr lang="es-ES" dirty="0" err="1"/>
              <a:t>MPyDE</a:t>
            </a:r>
            <a:br>
              <a:rPr lang="es-ES" dirty="0"/>
            </a:br>
            <a:r>
              <a:rPr lang="es-ES" b="1" dirty="0"/>
              <a:t>Tamaño de empresa: </a:t>
            </a:r>
            <a:r>
              <a:rPr lang="es-ES" dirty="0"/>
              <a:t>Pymes.</a:t>
            </a:r>
            <a:br>
              <a:rPr lang="es-ES" b="1" dirty="0"/>
            </a:br>
            <a:r>
              <a:rPr lang="es-ES" b="1" dirty="0"/>
              <a:t>Monto máximo:</a:t>
            </a:r>
            <a:r>
              <a:rPr lang="es-ES" dirty="0"/>
              <a:t> $20,000 por empleado.</a:t>
            </a:r>
            <a:br>
              <a:rPr lang="es-ES" dirty="0"/>
            </a:br>
            <a:r>
              <a:rPr lang="es-ES" b="1" dirty="0"/>
              <a:t>Plazo:</a:t>
            </a:r>
            <a:r>
              <a:rPr lang="es-ES" dirty="0"/>
              <a:t> 3 a 6 meses.</a:t>
            </a:r>
            <a:endParaRPr lang="es-ES" b="1" dirty="0"/>
          </a:p>
          <a:p>
            <a:r>
              <a:rPr lang="es-ES" sz="2400" b="1" dirty="0"/>
              <a:t>PROGRAMA DE FORTALECIMIENTO DE LA REACTIVACIÓN PRODUCTIVA</a:t>
            </a:r>
            <a:endParaRPr lang="es-AR" sz="2400" dirty="0"/>
          </a:p>
          <a:p>
            <a:r>
              <a:rPr lang="es-ES" b="1" dirty="0"/>
              <a:t>Destino:</a:t>
            </a:r>
            <a:r>
              <a:rPr lang="es-ES" dirty="0"/>
              <a:t> Ayuda económica destinada a nuevos empleados.</a:t>
            </a:r>
            <a:br>
              <a:rPr lang="es-ES" dirty="0"/>
            </a:br>
            <a:r>
              <a:rPr lang="es-ES" b="1" dirty="0"/>
              <a:t>Tamaño de empresa: </a:t>
            </a:r>
            <a:r>
              <a:rPr lang="es-ES" dirty="0"/>
              <a:t>Pymes.</a:t>
            </a:r>
            <a:br>
              <a:rPr lang="es-ES" b="1" dirty="0"/>
            </a:br>
            <a:r>
              <a:rPr lang="es-ES" b="1" dirty="0"/>
              <a:t>Monto máximo:</a:t>
            </a:r>
            <a:r>
              <a:rPr lang="es-ES" dirty="0"/>
              <a:t> $8,000.</a:t>
            </a:r>
            <a:br>
              <a:rPr lang="es-ES" dirty="0"/>
            </a:br>
            <a:r>
              <a:rPr lang="es-ES" b="1" dirty="0"/>
              <a:t>Plazo:</a:t>
            </a:r>
            <a:r>
              <a:rPr lang="es-ES" dirty="0"/>
              <a:t> 36 meses de beneficio.</a:t>
            </a:r>
            <a:br>
              <a:rPr lang="es-ES" dirty="0"/>
            </a:br>
            <a:r>
              <a:rPr lang="es-ES" sz="2400" b="1" dirty="0"/>
              <a:t>CAPACITACION LABORAL PARA CONFECCION TEXTIL:</a:t>
            </a:r>
            <a:endParaRPr lang="es-AR" sz="2400" dirty="0"/>
          </a:p>
          <a:p>
            <a:r>
              <a:rPr lang="es-ES" b="1" dirty="0"/>
              <a:t>Destino</a:t>
            </a:r>
            <a:r>
              <a:rPr lang="es-ES" dirty="0"/>
              <a:t>: Para mayores de 16 años.</a:t>
            </a:r>
            <a:endParaRPr lang="es-AR" dirty="0"/>
          </a:p>
          <a:p>
            <a:r>
              <a:rPr lang="es-ES" b="1" dirty="0"/>
              <a:t>Duración:</a:t>
            </a:r>
            <a:r>
              <a:rPr lang="es-ES" dirty="0"/>
              <a:t> 120 horas.</a:t>
            </a:r>
            <a:endParaRPr lang="es-AR" dirty="0"/>
          </a:p>
          <a:p>
            <a:r>
              <a:rPr lang="es-ES" b="1" dirty="0"/>
              <a:t>Certificado</a:t>
            </a:r>
            <a:r>
              <a:rPr lang="es-ES" dirty="0"/>
              <a:t>: Operador/a de maquinas para la confección de indumentaria.</a:t>
            </a:r>
            <a:endParaRPr lang="es-AR" dirty="0"/>
          </a:p>
          <a:p>
            <a:r>
              <a:rPr lang="es-ES" b="1" dirty="0"/>
              <a:t>Área para tramitar:</a:t>
            </a:r>
            <a:r>
              <a:rPr lang="es-ES" dirty="0"/>
              <a:t> Secretaria de Industria, Comercio y Servicios</a:t>
            </a:r>
            <a:endParaRPr lang="es-AR" dirty="0"/>
          </a:p>
          <a:p>
            <a:endParaRPr lang="es-AR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7FFEB0-1685-DA20-7B83-14800474C33E}"/>
              </a:ext>
            </a:extLst>
          </p:cNvPr>
          <p:cNvSpPr txBox="1"/>
          <p:nvPr/>
        </p:nvSpPr>
        <p:spPr>
          <a:xfrm>
            <a:off x="315880" y="5594461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AR" sz="1600" dirty="0"/>
          </a:p>
          <a:p>
            <a:endParaRPr lang="es-ES_tradnl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68043D9-FFA1-1220-80C7-874A8D970598}"/>
              </a:ext>
            </a:extLst>
          </p:cNvPr>
          <p:cNvSpPr txBox="1"/>
          <p:nvPr/>
        </p:nvSpPr>
        <p:spPr>
          <a:xfrm>
            <a:off x="315880" y="5594461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AR" sz="1600" dirty="0"/>
          </a:p>
          <a:p>
            <a:endParaRPr lang="es-ES_tradnl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19CE1DC-E708-D618-374C-E1EC33A5614D}"/>
              </a:ext>
            </a:extLst>
          </p:cNvPr>
          <p:cNvSpPr txBox="1"/>
          <p:nvPr/>
        </p:nvSpPr>
        <p:spPr>
          <a:xfrm>
            <a:off x="315880" y="5594461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AR" sz="1600" dirty="0"/>
          </a:p>
          <a:p>
            <a:endParaRPr lang="es-ES_tradnl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111F8DB-AB0D-8161-77BA-5D077D44523E}"/>
              </a:ext>
            </a:extLst>
          </p:cNvPr>
          <p:cNvSpPr txBox="1"/>
          <p:nvPr/>
        </p:nvSpPr>
        <p:spPr>
          <a:xfrm>
            <a:off x="315880" y="5594461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AR" sz="1600" dirty="0"/>
          </a:p>
          <a:p>
            <a:endParaRPr lang="es-ES_tradnl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3689CDA-100E-8A2C-6B1B-21ECDE58479D}"/>
              </a:ext>
            </a:extLst>
          </p:cNvPr>
          <p:cNvSpPr txBox="1"/>
          <p:nvPr/>
        </p:nvSpPr>
        <p:spPr>
          <a:xfrm>
            <a:off x="171231" y="5085235"/>
            <a:ext cx="250318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/>
              <a:t>PARA TODOS LOS SECTORES</a:t>
            </a:r>
            <a:endParaRPr lang="es-AR" sz="1600" dirty="0"/>
          </a:p>
          <a:p>
            <a:endParaRPr lang="es-ES_tradnl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06C5D76F-49EB-5556-8519-0CB4066A81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82" y="2648039"/>
            <a:ext cx="2437196" cy="243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938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2841977" y="1823355"/>
            <a:ext cx="72487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Líneas de financiamiento, aportes no reembolsables y   programas de capacitación y trabajo</a:t>
            </a:r>
            <a:endParaRPr lang="en-US" sz="3200" b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3466477" y="2034947"/>
            <a:ext cx="84433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s-AR" dirty="0"/>
          </a:p>
          <a:p>
            <a:endParaRPr lang="en-US" sz="2400" dirty="0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7500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>
            <a:off x="3037498" y="447447"/>
            <a:ext cx="555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Expansión Productiva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3037498" y="819930"/>
            <a:ext cx="328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Modelo San Juan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604DA61-0838-FA29-24AF-D5D928AEBF49}"/>
              </a:ext>
            </a:extLst>
          </p:cNvPr>
          <p:cNvSpPr txBox="1"/>
          <p:nvPr/>
        </p:nvSpPr>
        <p:spPr>
          <a:xfrm>
            <a:off x="5582167" y="4357183"/>
            <a:ext cx="76530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s-ES" b="1" u="sng" dirty="0">
              <a:hlinkClick r:id="rId3"/>
            </a:endParaRPr>
          </a:p>
          <a:p>
            <a:pPr lvl="0"/>
            <a:r>
              <a:rPr lang="es-ES" sz="2800" b="1" u="sng" dirty="0">
                <a:hlinkClick r:id="rId3"/>
              </a:rPr>
              <a:t>sanjuanproductivo.com.ar</a:t>
            </a:r>
            <a:endParaRPr lang="es-AR" sz="2800" dirty="0"/>
          </a:p>
          <a:p>
            <a:r>
              <a:rPr lang="es-ES" dirty="0"/>
              <a:t> </a:t>
            </a:r>
            <a:endParaRPr lang="es-AR" dirty="0"/>
          </a:p>
          <a:p>
            <a:pPr lvl="0"/>
            <a:r>
              <a:rPr lang="es-ES" b="1" dirty="0"/>
              <a:t> </a:t>
            </a:r>
            <a:endParaRPr lang="es-AR" dirty="0"/>
          </a:p>
          <a:p>
            <a:endParaRPr lang="es-ES_tradn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129D6AF-3FB1-5F59-A3B0-B000D84E84EF}"/>
              </a:ext>
            </a:extLst>
          </p:cNvPr>
          <p:cNvSpPr txBox="1"/>
          <p:nvPr/>
        </p:nvSpPr>
        <p:spPr>
          <a:xfrm>
            <a:off x="4274960" y="3604607"/>
            <a:ext cx="4211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dirty="0" err="1"/>
              <a:t>Actualizate</a:t>
            </a:r>
            <a:r>
              <a:rPr lang="es-ES_tradnl" sz="2800" dirty="0"/>
              <a:t> permanente en: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5DFAB1E-ABAB-890A-987C-0332333BD5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74960" y="5574610"/>
            <a:ext cx="1033837" cy="103078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F4ED873-F20E-EF26-1F9B-0E9DAC82504A}"/>
              </a:ext>
            </a:extLst>
          </p:cNvPr>
          <p:cNvSpPr txBox="1"/>
          <p:nvPr/>
        </p:nvSpPr>
        <p:spPr>
          <a:xfrm>
            <a:off x="5582167" y="5726789"/>
            <a:ext cx="2012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2644592201</a:t>
            </a:r>
            <a:endParaRPr lang="es-ES_tradnl" sz="28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B1C0573-8DEB-2E70-A9E9-FBF371E37F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960" y="4476534"/>
            <a:ext cx="1006836" cy="109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204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046259" y="2474893"/>
            <a:ext cx="45092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</a:rPr>
              <a:t>Este es el Modelo SAN JUAN</a:t>
            </a:r>
          </a:p>
          <a:p>
            <a:r>
              <a:rPr lang="es-ES" sz="2800" dirty="0">
                <a:solidFill>
                  <a:schemeClr val="bg1"/>
                </a:solidFill>
              </a:rPr>
              <a:t>Te invitamos a formar parte.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Imagen 2">
            <a:extLst>
              <a:ext uri="{FF2B5EF4-FFF2-40B4-BE49-F238E27FC236}">
                <a16:creationId xmlns:a16="http://schemas.microsoft.com/office/drawing/2014/main" id="{26943328-8F38-E8FE-61A0-8ED924908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0"/>
            <a:ext cx="54229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641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83" y="3612445"/>
            <a:ext cx="1176291" cy="1028294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1558368" y="3133925"/>
            <a:ext cx="44903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/>
              <a:t>Agua potable para los próximos 30 años</a:t>
            </a:r>
            <a:r>
              <a:rPr lang="es-ES" sz="3600" dirty="0"/>
              <a:t>, Acueducto Gran San Juan</a:t>
            </a:r>
            <a:endParaRPr lang="en-US" sz="360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7597743" y="3133925"/>
            <a:ext cx="48441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Habitabilidad: </a:t>
            </a:r>
          </a:p>
          <a:p>
            <a:r>
              <a:rPr lang="es-ES" sz="3200" dirty="0"/>
              <a:t>San Juan es la provincia </a:t>
            </a:r>
          </a:p>
          <a:p>
            <a:r>
              <a:rPr lang="es-ES" sz="3200" dirty="0"/>
              <a:t>que mas $ invierte en vivienda por Cantidad de Habitantes en el país</a:t>
            </a:r>
            <a:r>
              <a:rPr lang="es-ES" sz="2000" dirty="0"/>
              <a:t>.</a:t>
            </a:r>
            <a:endParaRPr lang="en-US" sz="2000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750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3037498" y="447447"/>
            <a:ext cx="555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Expansión Productiva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3037498" y="819930"/>
            <a:ext cx="328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Modelo San Juan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99C8CE43-930B-0A4B-A700-3114EBF09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9889" y="3612445"/>
            <a:ext cx="1176291" cy="102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879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2258942" y="1825327"/>
            <a:ext cx="7248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Rumbo al AUTOABASTECIMIENTO ENERGÉTICO</a:t>
            </a:r>
            <a:endParaRPr lang="en-US" sz="28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3963614" y="2603942"/>
            <a:ext cx="5729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La mayor generación de Energía Solar</a:t>
            </a:r>
            <a:r>
              <a:rPr lang="es-ES" sz="2400" dirty="0"/>
              <a:t>: actualmente generamos el </a:t>
            </a:r>
            <a:r>
              <a:rPr lang="es-ES" sz="2400" b="1" dirty="0"/>
              <a:t>32% </a:t>
            </a:r>
            <a:r>
              <a:rPr lang="es-ES" sz="2400" dirty="0"/>
              <a:t>del total País</a:t>
            </a:r>
            <a:endParaRPr lang="en-US" sz="2400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691" y="2441327"/>
            <a:ext cx="992716" cy="993612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3963613" y="5006158"/>
            <a:ext cx="7551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3 Diques existentes </a:t>
            </a:r>
            <a:r>
              <a:rPr lang="es-ES" sz="2400" dirty="0"/>
              <a:t>+ 1 en construcción + 1 proyectado</a:t>
            </a:r>
            <a:endParaRPr lang="en-US" sz="2400" dirty="0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859" y="4890937"/>
            <a:ext cx="578380" cy="576886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664" y="3604189"/>
            <a:ext cx="992716" cy="993612"/>
          </a:xfrm>
          <a:prstGeom prst="rect">
            <a:avLst/>
          </a:prstGeom>
        </p:spPr>
      </p:pic>
      <p:sp>
        <p:nvSpPr>
          <p:cNvPr id="26" name="CuadroTexto 25"/>
          <p:cNvSpPr txBox="1"/>
          <p:nvPr/>
        </p:nvSpPr>
        <p:spPr>
          <a:xfrm>
            <a:off x="3963614" y="3989716"/>
            <a:ext cx="6216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Fábrica de Paneles Solares</a:t>
            </a:r>
            <a:r>
              <a:rPr lang="es-ES" sz="2400" dirty="0"/>
              <a:t>, próxima a inaugurar</a:t>
            </a:r>
            <a:endParaRPr lang="en-US" sz="2400" dirty="0"/>
          </a:p>
        </p:txBody>
      </p:sp>
      <p:sp>
        <p:nvSpPr>
          <p:cNvPr id="28" name="CuadroTexto 27"/>
          <p:cNvSpPr txBox="1"/>
          <p:nvPr/>
        </p:nvSpPr>
        <p:spPr>
          <a:xfrm>
            <a:off x="1201119" y="5915061"/>
            <a:ext cx="9988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002060"/>
                </a:solidFill>
              </a:rPr>
              <a:t>Con estas </a:t>
            </a:r>
            <a:r>
              <a:rPr lang="es-ES" sz="2400" b="1" dirty="0">
                <a:solidFill>
                  <a:srgbClr val="002060"/>
                </a:solidFill>
              </a:rPr>
              <a:t>INVERSIONES planeamos </a:t>
            </a:r>
            <a:r>
              <a:rPr lang="es-ES" sz="2400" dirty="0">
                <a:solidFill>
                  <a:srgbClr val="002060"/>
                </a:solidFill>
              </a:rPr>
              <a:t>lograr el </a:t>
            </a:r>
            <a:r>
              <a:rPr lang="es-ES" sz="2400" b="1" dirty="0">
                <a:solidFill>
                  <a:srgbClr val="002060"/>
                </a:solidFill>
              </a:rPr>
              <a:t>Autoabastecimiento Energético.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7500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>
            <a:off x="3037498" y="447447"/>
            <a:ext cx="555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Expansión Productiva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3037498" y="819930"/>
            <a:ext cx="328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Modelo San Juan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54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2419109" y="1959983"/>
            <a:ext cx="8542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 </a:t>
            </a:r>
            <a:r>
              <a:rPr lang="es-ES" sz="4000" b="1" dirty="0"/>
              <a:t>Hacia un modelo San Juan Exportador</a:t>
            </a:r>
            <a:endParaRPr lang="en-US" sz="40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3206044" y="2603942"/>
            <a:ext cx="789093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s-AR" dirty="0"/>
          </a:p>
          <a:p>
            <a:pPr lvl="0"/>
            <a:r>
              <a:rPr lang="es-AR" sz="2000" b="1" dirty="0"/>
              <a:t>Oferta Exportable de San Juan</a:t>
            </a:r>
          </a:p>
          <a:p>
            <a:pPr lvl="0"/>
            <a:endParaRPr lang="es-AR" sz="2000" dirty="0"/>
          </a:p>
          <a:p>
            <a:pPr lvl="0"/>
            <a:r>
              <a:rPr lang="es-AR" sz="2000" b="1" dirty="0"/>
              <a:t>Misiones Comerciales</a:t>
            </a:r>
            <a:r>
              <a:rPr lang="es-AR" sz="2000" dirty="0"/>
              <a:t>: Nacionales e Internacionales</a:t>
            </a:r>
          </a:p>
          <a:p>
            <a:pPr lvl="0"/>
            <a:r>
              <a:rPr lang="es-AR" sz="2000" b="1" dirty="0"/>
              <a:t>Asesoramiento Técnico </a:t>
            </a:r>
            <a:r>
              <a:rPr lang="es-AR" sz="2000" dirty="0"/>
              <a:t>(Red VUCE)</a:t>
            </a:r>
          </a:p>
          <a:p>
            <a:pPr lvl="0"/>
            <a:r>
              <a:rPr lang="es-AR" sz="2000" b="1" dirty="0"/>
              <a:t>Programa Desafío Exportador</a:t>
            </a:r>
          </a:p>
          <a:p>
            <a:pPr lvl="1"/>
            <a:r>
              <a:rPr lang="es-AR" sz="2000" dirty="0"/>
              <a:t>Exportadores o Potenciales Exportadores que necesiten asesores</a:t>
            </a:r>
          </a:p>
          <a:p>
            <a:pPr lvl="1"/>
            <a:r>
              <a:rPr lang="es-AR" sz="2000" dirty="0"/>
              <a:t>Profesionales para capacitar como asesores</a:t>
            </a:r>
          </a:p>
          <a:p>
            <a:endParaRPr lang="es-AR" sz="2000" b="1" dirty="0"/>
          </a:p>
          <a:p>
            <a:r>
              <a:rPr lang="es-AR" sz="2000" b="1" dirty="0"/>
              <a:t>Consultas en Dirección de comercio Exterior:</a:t>
            </a:r>
            <a:endParaRPr lang="es-AR" sz="2000" dirty="0"/>
          </a:p>
          <a:p>
            <a:r>
              <a:rPr lang="es-AR" sz="2000" dirty="0"/>
              <a:t>Personalmente: Av. Libertador 750 (O), Centro Cívico, Núcleo 5, </a:t>
            </a:r>
            <a:r>
              <a:rPr lang="es-AR" sz="2000"/>
              <a:t>Piso 4º</a:t>
            </a:r>
            <a:endParaRPr lang="es-AR" sz="2000" dirty="0"/>
          </a:p>
          <a:p>
            <a:r>
              <a:rPr lang="es-AR" sz="2000" dirty="0"/>
              <a:t>Tel: +54 264 4306424 / 25 / 26 / 27</a:t>
            </a:r>
          </a:p>
          <a:p>
            <a:endParaRPr lang="en-US" sz="2400" dirty="0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7500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>
            <a:off x="3037498" y="447447"/>
            <a:ext cx="555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Expansión Productiva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3037498" y="819930"/>
            <a:ext cx="328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Modelo San Juan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B08225D2-006E-8111-5700-C1D29C4A2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 flipV="1">
            <a:off x="519288" y="3603159"/>
            <a:ext cx="2322689" cy="130140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0AB0D81-1AA9-B7B9-D5CA-B8D9D46C7189}"/>
              </a:ext>
            </a:extLst>
          </p:cNvPr>
          <p:cNvSpPr txBox="1"/>
          <p:nvPr/>
        </p:nvSpPr>
        <p:spPr>
          <a:xfrm>
            <a:off x="1188157" y="4904565"/>
            <a:ext cx="984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Exportar</a:t>
            </a:r>
          </a:p>
        </p:txBody>
      </p:sp>
    </p:spTree>
    <p:extLst>
      <p:ext uri="{BB962C8B-B14F-4D97-AF65-F5344CB8AC3E}">
        <p14:creationId xmlns:p14="http://schemas.microsoft.com/office/powerpoint/2010/main" val="999803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2841977" y="1959983"/>
            <a:ext cx="7248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 Hacia una gestión de Comunicación Inteligente</a:t>
            </a:r>
            <a:endParaRPr lang="en-US" sz="28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3206044" y="2603942"/>
            <a:ext cx="789093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s-AR" dirty="0"/>
          </a:p>
          <a:p>
            <a:pPr lvl="0"/>
            <a:r>
              <a:rPr lang="es-ES_tradnl" sz="2800" b="1" dirty="0"/>
              <a:t>Desarrollo de BOT autogestión del Ciudadano</a:t>
            </a:r>
          </a:p>
          <a:p>
            <a:pPr lvl="0"/>
            <a:endParaRPr lang="es-ES_tradnl" dirty="0"/>
          </a:p>
          <a:p>
            <a:r>
              <a:rPr lang="es-ES_tradnl" sz="2400" dirty="0"/>
              <a:t>Desarrollamos con tecnología, pensando en una comunicación omnicanal para una mejor atención del ciudadano.</a:t>
            </a:r>
          </a:p>
          <a:p>
            <a:endParaRPr lang="es-ES_tradnl" sz="2400" dirty="0"/>
          </a:p>
          <a:p>
            <a:endParaRPr lang="en-US" sz="2400" dirty="0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7500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>
            <a:off x="3037498" y="447447"/>
            <a:ext cx="555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Expansión Productiva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3037498" y="819930"/>
            <a:ext cx="328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Modelo San Juan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3DD3F16-4067-E47A-3F5E-76618F7F87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01200" y="5007283"/>
            <a:ext cx="1033837" cy="103078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3271573-F529-3871-3427-F13E4CE1F2BF}"/>
              </a:ext>
            </a:extLst>
          </p:cNvPr>
          <p:cNvSpPr txBox="1"/>
          <p:nvPr/>
        </p:nvSpPr>
        <p:spPr>
          <a:xfrm>
            <a:off x="4679063" y="5259725"/>
            <a:ext cx="2707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/>
              <a:t>BOT 2644592201</a:t>
            </a:r>
          </a:p>
        </p:txBody>
      </p:sp>
    </p:spTree>
    <p:extLst>
      <p:ext uri="{BB962C8B-B14F-4D97-AF65-F5344CB8AC3E}">
        <p14:creationId xmlns:p14="http://schemas.microsoft.com/office/powerpoint/2010/main" val="42298358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5171</Words>
  <Application>Microsoft Macintosh PowerPoint</Application>
  <PresentationFormat>Panorámica</PresentationFormat>
  <Paragraphs>557</Paragraphs>
  <Slides>56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56</vt:i4>
      </vt:variant>
    </vt:vector>
  </HeadingPairs>
  <TitlesOfParts>
    <vt:vector size="61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¿Por qué invertir  en San Juan?</dc:title>
  <dc:creator>marcelo andrada</dc:creator>
  <cp:lastModifiedBy>Eduardo Danna</cp:lastModifiedBy>
  <cp:revision>32</cp:revision>
  <dcterms:created xsi:type="dcterms:W3CDTF">2022-03-09T13:42:03Z</dcterms:created>
  <dcterms:modified xsi:type="dcterms:W3CDTF">2022-05-12T15:52:33Z</dcterms:modified>
</cp:coreProperties>
</file>